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8" r:id="rId8"/>
    <p:sldId id="592" r:id="rId9"/>
    <p:sldId id="663" r:id="rId10"/>
    <p:sldId id="643" r:id="rId11"/>
    <p:sldId id="650" r:id="rId12"/>
    <p:sldId id="675" r:id="rId13"/>
    <p:sldId id="681" r:id="rId14"/>
    <p:sldId id="687" r:id="rId15"/>
    <p:sldId id="688" r:id="rId16"/>
    <p:sldId id="677" r:id="rId17"/>
    <p:sldId id="606" r:id="rId18"/>
    <p:sldId id="593" r:id="rId19"/>
    <p:sldId id="627" r:id="rId20"/>
    <p:sldId id="626" r:id="rId21"/>
    <p:sldId id="621" r:id="rId22"/>
    <p:sldId id="622" r:id="rId23"/>
    <p:sldId id="636" r:id="rId24"/>
    <p:sldId id="591" r:id="rId25"/>
    <p:sldId id="583" r:id="rId26"/>
    <p:sldId id="618" r:id="rId27"/>
    <p:sldId id="619" r:id="rId28"/>
    <p:sldId id="611" r:id="rId29"/>
    <p:sldId id="616" r:id="rId30"/>
    <p:sldId id="630" r:id="rId31"/>
    <p:sldId id="656" r:id="rId32"/>
    <p:sldId id="674" r:id="rId33"/>
    <p:sldId id="660" r:id="rId34"/>
    <p:sldId id="673" r:id="rId35"/>
    <p:sldId id="664" r:id="rId36"/>
    <p:sldId id="665" r:id="rId37"/>
    <p:sldId id="684" r:id="rId38"/>
    <p:sldId id="582" r:id="rId39"/>
    <p:sldId id="384" r:id="rId40"/>
    <p:sldId id="694" r:id="rId41"/>
    <p:sldId id="609" r:id="rId42"/>
    <p:sldId id="658" r:id="rId43"/>
    <p:sldId id="689" r:id="rId44"/>
    <p:sldId id="690" r:id="rId45"/>
    <p:sldId id="691" r:id="rId46"/>
    <p:sldId id="693" r:id="rId47"/>
    <p:sldId id="692" r:id="rId48"/>
    <p:sldId id="686" r:id="rId49"/>
    <p:sldId id="652" r:id="rId50"/>
    <p:sldId id="639" r:id="rId51"/>
    <p:sldId id="640" r:id="rId52"/>
    <p:sldId id="644" r:id="rId53"/>
    <p:sldId id="695" r:id="rId54"/>
    <p:sldId id="670" r:id="rId55"/>
    <p:sldId id="683" r:id="rId56"/>
    <p:sldId id="685" r:id="rId57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D975252-4D11-9440-A371-8EFC2D2B5633}">
          <p14:sldIdLst>
            <p14:sldId id="256"/>
            <p14:sldId id="367"/>
          </p14:sldIdLst>
        </p14:section>
        <p14:section name="Introduction" id="{DEE91AFA-891A-CC4A-A244-14F70B3CCD0B}">
          <p14:sldIdLst>
            <p14:sldId id="578"/>
          </p14:sldIdLst>
        </p14:section>
        <p14:section name="Related work" id="{36B9E1EB-60FC-F44D-AEDC-0407B24C2BF8}">
          <p14:sldIdLst>
            <p14:sldId id="579"/>
            <p14:sldId id="603"/>
          </p14:sldIdLst>
        </p14:section>
        <p14:section name="Method" id="{C29B9AC0-5CFB-3349-B4AF-E3817CAB9710}">
          <p14:sldIdLst>
            <p14:sldId id="612"/>
          </p14:sldIdLst>
        </p14:section>
        <p14:section name="face detect" id="{E3CB0C9F-A270-BB4C-A20E-72EF7912A314}">
          <p14:sldIdLst>
            <p14:sldId id="598"/>
            <p14:sldId id="592"/>
          </p14:sldIdLst>
        </p14:section>
        <p14:section name="face alignment" id="{20D78FAD-963F-214B-A0F5-7FDBDA133B5F}">
          <p14:sldIdLst>
            <p14:sldId id="663"/>
          </p14:sldIdLst>
        </p14:section>
        <p14:section name="feature extractor" id="{A814376D-7406-F94C-8B4D-A5D9A1E6BA9F}">
          <p14:sldIdLst>
            <p14:sldId id="643"/>
          </p14:sldIdLst>
        </p14:section>
        <p14:section name="Anns" id="{91E8F0F0-CA1C-474B-AF01-1A327999E49D}">
          <p14:sldIdLst>
            <p14:sldId id="650"/>
          </p14:sldIdLst>
        </p14:section>
        <p14:section name="re-ranking policy" id="{5B10D485-D4AA-3341-92F7-86DD7E9DEC4E}">
          <p14:sldIdLst>
            <p14:sldId id="675"/>
            <p14:sldId id="681"/>
            <p14:sldId id="687"/>
            <p14:sldId id="688"/>
            <p14:sldId id="677"/>
          </p14:sldIdLst>
        </p14:section>
        <p14:section name="Experiments" id="{FF59494E-1E73-4D41-A319-FB73804A4CCA}">
          <p14:sldIdLst>
            <p14:sldId id="606"/>
            <p14:sldId id="593"/>
            <p14:sldId id="627"/>
            <p14:sldId id="626"/>
            <p14:sldId id="621"/>
            <p14:sldId id="622"/>
            <p14:sldId id="636"/>
            <p14:sldId id="591"/>
            <p14:sldId id="583"/>
            <p14:sldId id="618"/>
            <p14:sldId id="619"/>
            <p14:sldId id="611"/>
            <p14:sldId id="616"/>
            <p14:sldId id="630"/>
            <p14:sldId id="656"/>
            <p14:sldId id="674"/>
            <p14:sldId id="660"/>
            <p14:sldId id="673"/>
            <p14:sldId id="664"/>
            <p14:sldId id="665"/>
            <p14:sldId id="684"/>
          </p14:sldIdLst>
        </p14:section>
        <p14:section name="Conclusions" id="{B38F280E-5F56-AB4B-9CF8-FA8DC879531E}">
          <p14:sldIdLst>
            <p14:sldId id="582"/>
            <p14:sldId id="384"/>
          </p14:sldIdLst>
        </p14:section>
        <p14:section name="Backup" id="{CC0EC84D-17F8-CC41-A838-82E4E4BBAFD9}">
          <p14:sldIdLst>
            <p14:sldId id="694"/>
            <p14:sldId id="609"/>
            <p14:sldId id="658"/>
            <p14:sldId id="689"/>
            <p14:sldId id="690"/>
            <p14:sldId id="691"/>
            <p14:sldId id="693"/>
            <p14:sldId id="692"/>
          </p14:sldIdLst>
        </p14:section>
        <p14:section name="error" id="{5A64746A-72BA-6A49-B8EE-1D054B396ED4}">
          <p14:sldIdLst>
            <p14:sldId id="686"/>
            <p14:sldId id="652"/>
            <p14:sldId id="639"/>
            <p14:sldId id="640"/>
            <p14:sldId id="644"/>
            <p14:sldId id="695"/>
          </p14:sldIdLst>
        </p14:section>
        <p14:section name="Learning to rank" id="{D0F5BF55-E1C4-B143-81FC-06D6DFB408ED}">
          <p14:sldIdLst>
            <p14:sldId id="670"/>
            <p14:sldId id="683"/>
            <p14:sldId id="6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FF0000"/>
    <a:srgbClr val="FFD7D6"/>
    <a:srgbClr val="D7ABA9"/>
    <a:srgbClr val="D87C79"/>
    <a:srgbClr val="C04D5E"/>
    <a:srgbClr val="008000"/>
    <a:srgbClr val="00CC00"/>
    <a:srgbClr val="0000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78" autoAdjust="0"/>
    <p:restoredTop sz="77451" autoAdjust="0"/>
  </p:normalViewPr>
  <p:slideViewPr>
    <p:cSldViewPr>
      <p:cViewPr>
        <p:scale>
          <a:sx n="126" d="100"/>
          <a:sy n="126" d="100"/>
        </p:scale>
        <p:origin x="144" y="-1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90" d="100"/>
        <a:sy n="19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2019/8/6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2019/8/6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透過重新排序與近似最鄰近搜尋以改進基於殘差網路之人臉特徵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抽取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器</a:t>
            </a:r>
          </a:p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</a:t>
            </a:r>
            <a:r>
              <a:rPr lang="en-US" altLang="zh-CN" dirty="0"/>
              <a:t>, </a:t>
            </a: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這邊的</a:t>
            </a:r>
            <a:r>
              <a:rPr kumimoji="1" lang="en-US" altLang="zh-CN" dirty="0"/>
              <a:t>without average</a:t>
            </a:r>
            <a:r>
              <a:rPr kumimoji="1" lang="zh-CN" altLang="en-US" dirty="0"/>
              <a:t>是指我這個</a:t>
            </a:r>
            <a:r>
              <a:rPr kumimoji="1" lang="en-US" altLang="zh-CN" dirty="0"/>
              <a:t>probe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都要比較過每張圖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因為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裡面都是大於</a:t>
            </a:r>
            <a:r>
              <a:rPr kumimoji="1" lang="en-US" altLang="zh-CN" dirty="0"/>
              <a:t>0</a:t>
            </a:r>
            <a:r>
              <a:rPr kumimoji="1" lang="zh-CN" altLang="en-US" dirty="0"/>
              <a:t>所以</a:t>
            </a:r>
            <a:r>
              <a:rPr kumimoji="1" lang="en-US" altLang="zh-CN" dirty="0"/>
              <a:t>cosine distance=1-cos </a:t>
            </a:r>
            <a:r>
              <a:rPr kumimoji="1" lang="en-US" altLang="zh-CN" dirty="0" err="1"/>
              <a:t>simility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7759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Local query expansion </a:t>
            </a:r>
            <a:r>
              <a:rPr kumimoji="1" lang="zh-CN" altLang="en-US" dirty="0"/>
              <a:t>的一種</a:t>
            </a:r>
            <a:endParaRPr kumimoji="1" lang="en-US" altLang="zh-CN" dirty="0"/>
          </a:p>
          <a:p>
            <a:r>
              <a:rPr kumimoji="1" lang="zh-CN" altLang="en-US" dirty="0"/>
              <a:t>同一個人會</a:t>
            </a:r>
            <a:r>
              <a:rPr kumimoji="1" lang="en-US" altLang="zh-CN" dirty="0"/>
              <a:t>share</a:t>
            </a:r>
            <a:r>
              <a:rPr kumimoji="1" lang="zh-CN" altLang="en-US" dirty="0"/>
              <a:t>類似的</a:t>
            </a:r>
            <a:r>
              <a:rPr kumimoji="1" lang="en-US" altLang="zh-CN" dirty="0"/>
              <a:t>feature</a:t>
            </a:r>
          </a:p>
          <a:p>
            <a:r>
              <a:rPr kumimoji="1" lang="zh-CN" altLang="en-US" dirty="0"/>
              <a:t>提供更多資訊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4869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4373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local query expansion is very beneficial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further enhancing the performance</a:t>
            </a:r>
          </a:p>
          <a:p>
            <a:r>
              <a:rPr kumimoji="1" lang="en-US" altLang="zh-TW" dirty="0"/>
              <a:t>And the final distance is calculated as the weighted aggregation of the original distance and </a:t>
            </a:r>
            <a:r>
              <a:rPr kumimoji="1" lang="en-US" altLang="zh-TW" dirty="0" err="1"/>
              <a:t>jaccard</a:t>
            </a:r>
            <a:r>
              <a:rPr kumimoji="1" lang="en-US" altLang="zh-TW" dirty="0"/>
              <a:t> distance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965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with average/</a:t>
            </a:r>
            <a:r>
              <a:rPr kumimoji="1" lang="zh-TW" altLang="en-US" dirty="0"/>
              <a:t> </a:t>
            </a:r>
            <a:r>
              <a:rPr kumimoji="1" lang="en-US" altLang="zh-TW" dirty="0"/>
              <a:t>without average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8830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不用多花時間講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每張照片只有一個人臉</a:t>
            </a:r>
            <a:endParaRPr kumimoji="1"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所以不會出現一張照片要偵測多個人臉的情況</a:t>
            </a:r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2190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9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調整</a:t>
            </a:r>
            <a:r>
              <a:rPr kumimoji="1" lang="en-US" altLang="zh-TW" dirty="0"/>
              <a:t>false</a:t>
            </a:r>
            <a:r>
              <a:rPr kumimoji="1" lang="zh-TW" altLang="en-US" dirty="0"/>
              <a:t> </a:t>
            </a:r>
            <a:r>
              <a:rPr kumimoji="1" lang="en-US" altLang="zh-TW" dirty="0"/>
              <a:t>accept</a:t>
            </a:r>
            <a:r>
              <a:rPr kumimoji="1" lang="zh-CN" altLang="en-US" dirty="0"/>
              <a:t>的懲罰值來選</a:t>
            </a:r>
            <a:r>
              <a:rPr kumimoji="1" lang="en-US" altLang="zh-CN" dirty="0"/>
              <a:t>threshold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先講橫坐標縱座標</a:t>
            </a:r>
            <a:endParaRPr kumimoji="1" lang="en-US" altLang="zh-CN" dirty="0"/>
          </a:p>
          <a:p>
            <a:r>
              <a:rPr kumimoji="1" lang="zh-CN" altLang="en-US" dirty="0"/>
              <a:t>隨著</a:t>
            </a:r>
            <a:r>
              <a:rPr kumimoji="1" lang="en-US" altLang="zh-CN" dirty="0"/>
              <a:t>FA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變大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會隨之上升</a:t>
            </a:r>
            <a:endParaRPr kumimoji="1" lang="en-US" altLang="zh-CN" dirty="0"/>
          </a:p>
          <a:p>
            <a:r>
              <a:rPr kumimoji="1" lang="zh-CN" altLang="en-US" dirty="0"/>
              <a:t>但是ＦＡ會降到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，所有的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都是因為</a:t>
            </a:r>
            <a:r>
              <a:rPr kumimoji="1" lang="en-US" altLang="zh-CN" dirty="0"/>
              <a:t>false</a:t>
            </a:r>
            <a:r>
              <a:rPr kumimoji="1" lang="zh-TW" altLang="en-US" dirty="0"/>
              <a:t> </a:t>
            </a:r>
            <a:r>
              <a:rPr kumimoji="1" lang="en-US" altLang="zh-TW" dirty="0"/>
              <a:t>reject</a:t>
            </a:r>
            <a:r>
              <a:rPr kumimoji="1" lang="zh-CN" altLang="en-US" dirty="0"/>
              <a:t>到</a:t>
            </a:r>
            <a:endParaRPr kumimoji="1" lang="en-US" altLang="zh-CN" dirty="0"/>
          </a:p>
          <a:p>
            <a:r>
              <a:rPr kumimoji="1" lang="zh-TW" altLang="en-US" dirty="0"/>
              <a:t>另外在同樣的</a:t>
            </a:r>
            <a:r>
              <a:rPr kumimoji="1" lang="en-US" altLang="zh-TW" dirty="0"/>
              <a:t>penalty</a:t>
            </a:r>
            <a:r>
              <a:rPr kumimoji="1" lang="zh-CN" altLang="en-US" dirty="0"/>
              <a:t>下用</a:t>
            </a:r>
            <a:r>
              <a:rPr kumimoji="1" lang="en-US" altLang="zh-CN" dirty="0"/>
              <a:t>cosine similarity </a:t>
            </a:r>
            <a:r>
              <a:rPr kumimoji="1" lang="zh-CN" altLang="en-US" dirty="0"/>
              <a:t>的表現比</a:t>
            </a:r>
            <a:r>
              <a:rPr kumimoji="1" lang="en-US" altLang="zh-CN" dirty="0"/>
              <a:t>Euclidean</a:t>
            </a:r>
            <a:r>
              <a:rPr kumimoji="1" lang="zh-CN" altLang="en-US" dirty="0"/>
              <a:t>來得好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先看實線跟虛線，虛線都比實現來得低，代表有做</a:t>
            </a:r>
            <a:r>
              <a:rPr kumimoji="1" lang="en-US" altLang="zh-CN" dirty="0"/>
              <a:t>align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比較低</a:t>
            </a:r>
            <a:endParaRPr kumimoji="1" lang="en-US" altLang="zh-CN" dirty="0"/>
          </a:p>
          <a:p>
            <a:r>
              <a:rPr kumimoji="1" lang="zh-CN" altLang="en-US" dirty="0"/>
              <a:t>再來看藍線跟橘線，藍縣市做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，也就是把每個人在</a:t>
            </a:r>
            <a:r>
              <a:rPr kumimoji="1" lang="en-US" altLang="zh-CN" dirty="0"/>
              <a:t>dataset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曲平均，表現比較好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en-US" altLang="zh-CN" dirty="0"/>
              <a:t>large inter-class</a:t>
            </a:r>
            <a:r>
              <a:rPr kumimoji="1" lang="zh-TW" altLang="en-US" dirty="0"/>
              <a:t> </a:t>
            </a:r>
            <a:r>
              <a:rPr kumimoji="1" lang="en-US" altLang="zh-TW" dirty="0"/>
              <a:t> variation dataset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without average</a:t>
            </a:r>
            <a:r>
              <a:rPr kumimoji="1" lang="zh-CN" altLang="en-US" dirty="0"/>
              <a:t>的情況下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可以有</a:t>
            </a:r>
            <a:r>
              <a:rPr kumimoji="1" lang="en-US" altLang="zh-CN" dirty="0"/>
              <a:t>1%</a:t>
            </a:r>
            <a:r>
              <a:rPr kumimoji="1" lang="zh-CN" altLang="en-US" dirty="0"/>
              <a:t>以上的進步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效果最好的是有做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以及加上我們的</a:t>
            </a:r>
            <a:r>
              <a:rPr kumimoji="1" lang="en-US" altLang="zh-CN" dirty="0"/>
              <a:t>re-ranking</a:t>
            </a:r>
          </a:p>
          <a:p>
            <a:r>
              <a:rPr kumimoji="1" lang="zh-CN" altLang="en-US" dirty="0"/>
              <a:t>我們認為原因是因為做了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後可以得到比較</a:t>
            </a:r>
            <a:r>
              <a:rPr kumimoji="1" lang="en-US" altLang="zh-CN" dirty="0"/>
              <a:t>robust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feature</a:t>
            </a:r>
            <a:br>
              <a:rPr kumimoji="1" lang="en-US" altLang="zh-CN" dirty="0"/>
            </a:br>
            <a:r>
              <a:rPr kumimoji="1" lang="zh-CN" altLang="en-US" dirty="0"/>
              <a:t>克服光線角度或是髮型的原因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80048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這是</a:t>
            </a:r>
            <a:r>
              <a:rPr kumimoji="1" lang="en-US" altLang="zh-CN" dirty="0"/>
              <a:t>large cross-age dataset </a:t>
            </a:r>
            <a:r>
              <a:rPr kumimoji="1" lang="zh-CN" altLang="en-US" dirty="0"/>
              <a:t>也就是</a:t>
            </a:r>
            <a:r>
              <a:rPr kumimoji="1" lang="en-US" altLang="zh-CN" dirty="0"/>
              <a:t>large intra-class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 dataset</a:t>
            </a:r>
            <a:br>
              <a:rPr kumimoji="1" lang="en-US" altLang="zh-CN" dirty="0"/>
            </a:br>
            <a:r>
              <a:rPr kumimoji="1" lang="zh-CN" altLang="en-US" dirty="0"/>
              <a:t>每個人幾張到幾張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在這個</a:t>
            </a:r>
            <a:r>
              <a:rPr kumimoji="1" lang="en-US" altLang="zh-CN" dirty="0"/>
              <a:t>large intra-class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最好的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反而跟前一個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反而降低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因為用了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會讓這個人的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偏向中間年齡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average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加上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rerank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的效果最好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另外我們也有與一些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of the art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比較</a:t>
            </a:r>
            <a:r>
              <a:rPr kumimoji="1"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這些都是專門為</a:t>
            </a:r>
            <a:r>
              <a:rPr kumimoji="1"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cross-age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所做的方法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代表我們的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extractor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＋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reranking method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可以得到一個很接近的結果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25273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8958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左圖很明顯的每個</a:t>
            </a:r>
            <a:r>
              <a:rPr kumimoji="1" lang="en-US" altLang="zh-CN" dirty="0"/>
              <a:t>method</a:t>
            </a:r>
            <a:r>
              <a:rPr kumimoji="1" lang="zh-CN" altLang="en-US" dirty="0"/>
              <a:t>的</a:t>
            </a:r>
            <a:r>
              <a:rPr kumimoji="1" lang="en-US" altLang="zh-CN" dirty="0"/>
              <a:t>map</a:t>
            </a:r>
            <a:r>
              <a:rPr kumimoji="1" lang="zh-CN" altLang="en-US" dirty="0"/>
              <a:t>都逐年上升</a:t>
            </a:r>
            <a:endParaRPr kumimoji="1" lang="en-US" altLang="zh-CN" dirty="0"/>
          </a:p>
          <a:p>
            <a:r>
              <a:rPr kumimoji="1" lang="zh-CN" altLang="en-US" dirty="0"/>
              <a:t>蠻合理的因為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是</a:t>
            </a:r>
            <a:r>
              <a:rPr kumimoji="1" lang="en-US" altLang="zh-CN" dirty="0"/>
              <a:t>2013</a:t>
            </a:r>
            <a:r>
              <a:rPr kumimoji="1" lang="zh-TW" altLang="en-US" dirty="0"/>
              <a:t>年的照片越接近的年份表現越好</a:t>
            </a:r>
            <a:endParaRPr kumimoji="1"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Baseline</a:t>
            </a:r>
            <a:r>
              <a:rPr kumimoji="1" lang="zh-CN" altLang="en-US" dirty="0"/>
              <a:t>是完全不做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，都有</a:t>
            </a:r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4</a:t>
            </a:r>
            <a:r>
              <a:rPr kumimoji="1" lang="zh-CN" altLang="en-US" dirty="0"/>
              <a:t>％的進步</a:t>
            </a:r>
            <a:endParaRPr kumimoji="1"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在</a:t>
            </a:r>
            <a:r>
              <a:rPr kumimoji="1" lang="en-US" altLang="zh-TW" dirty="0"/>
              <a:t>rank-1</a:t>
            </a:r>
            <a:r>
              <a:rPr kumimoji="1" lang="zh-TW" altLang="en-US" dirty="0"/>
              <a:t> </a:t>
            </a:r>
            <a:r>
              <a:rPr kumimoji="1" lang="en-US" altLang="zh-TW" dirty="0"/>
              <a:t>accuracy</a:t>
            </a:r>
            <a:r>
              <a:rPr kumimoji="1" lang="zh-CN" altLang="en-US" dirty="0"/>
              <a:t>上我們的方法也有</a:t>
            </a:r>
            <a:r>
              <a:rPr kumimoji="1" lang="en-US" altLang="zh-CN" dirty="0"/>
              <a:t>comparable </a:t>
            </a:r>
            <a:r>
              <a:rPr kumimoji="1" lang="zh-CN" altLang="en-US" dirty="0"/>
              <a:t>效果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246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TW" altLang="en-US" dirty="0"/>
                  <a:t>的時候就是原本的</a:t>
                </a:r>
                <a:r>
                  <a:rPr lang="en-US" altLang="zh-TW" dirty="0"/>
                  <a:t>cosine distance</a:t>
                </a:r>
                <a:r>
                  <a:rPr lang="zh-TW" altLang="en-US" dirty="0"/>
                  <a:t>不做</a:t>
                </a:r>
                <a:r>
                  <a:rPr lang="en-US" altLang="zh-TW" dirty="0" err="1"/>
                  <a:t>rerank</a:t>
                </a:r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TW" altLang="en-US" dirty="0"/>
                  <a:t>的時候就是只看</a:t>
                </a:r>
                <a:r>
                  <a:rPr lang="en-US" altLang="zh-TW" dirty="0"/>
                  <a:t>Jaccard distance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可以看到在四個</a:t>
                </a:r>
                <a:r>
                  <a:rPr lang="en-US" altLang="zh-CN" dirty="0"/>
                  <a:t>dataset</a:t>
                </a:r>
                <a:r>
                  <a:rPr lang="zh-CN" altLang="en-US" dirty="0"/>
                  <a:t>中有做</a:t>
                </a:r>
                <a:r>
                  <a:rPr lang="en-US" altLang="zh-CN" dirty="0" err="1"/>
                  <a:t>rerank</a:t>
                </a:r>
                <a:r>
                  <a:rPr lang="zh-CN" altLang="en-US" dirty="0"/>
                  <a:t>都可以有將近</a:t>
                </a:r>
                <a:r>
                  <a:rPr lang="en-US" altLang="zh-CN" dirty="0"/>
                  <a:t>1%</a:t>
                </a:r>
                <a:r>
                  <a:rPr lang="zh-CN" altLang="en-US" dirty="0"/>
                  <a:t>的進步</a:t>
                </a:r>
                <a:endParaRPr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在</a:t>
                </a:r>
                <a:r>
                  <a:rPr lang="en-US" altLang="zh-CN" dirty="0"/>
                  <a:t>inter-class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dataset</a:t>
                </a:r>
                <a:r>
                  <a:rPr lang="zh-CN" altLang="en-US" dirty="0"/>
                  <a:t>中可以選</a:t>
                </a:r>
                <a:r>
                  <a:rPr lang="en-US" altLang="zh-CN" dirty="0"/>
                  <a:t>0.8</a:t>
                </a:r>
                <a:r>
                  <a:rPr lang="zh-CN" altLang="en-US" dirty="0"/>
                  <a:t>當作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Intra-class dataset </a:t>
                </a:r>
                <a:r>
                  <a:rPr lang="zh-CN" altLang="en-US" dirty="0"/>
                  <a:t>可以選</a:t>
                </a:r>
                <a:r>
                  <a:rPr lang="en-US" altLang="zh-CN" dirty="0"/>
                  <a:t>0.75</a:t>
                </a:r>
                <a:r>
                  <a:rPr lang="zh-CN" altLang="en-US" dirty="0"/>
                  <a:t>當作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/>
                  <a:t>在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r>
                  <a:rPr lang="en-US" altLang="zh-TW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=1</a:t>
                </a:r>
                <a:r>
                  <a:rPr lang="zh-TW" altLang="en-US" dirty="0"/>
                  <a:t>的時候就是原本的</a:t>
                </a:r>
                <a:r>
                  <a:rPr lang="en-US" altLang="zh-TW" dirty="0"/>
                  <a:t>cosine distance</a:t>
                </a:r>
                <a:r>
                  <a:rPr lang="zh-TW" altLang="en-US" dirty="0"/>
                  <a:t>不做</a:t>
                </a:r>
                <a:r>
                  <a:rPr lang="en-US" altLang="zh-TW" dirty="0" err="1"/>
                  <a:t>rerank</a:t>
                </a:r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r>
                  <a:rPr lang="en-US" altLang="zh-TW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=0</a:t>
                </a:r>
                <a:r>
                  <a:rPr lang="zh-TW" altLang="en-US" dirty="0"/>
                  <a:t>的時候就是只看</a:t>
                </a:r>
                <a:r>
                  <a:rPr lang="en-US" altLang="zh-TW" dirty="0"/>
                  <a:t>Jaccard distance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可以看到在四個</a:t>
                </a:r>
                <a:r>
                  <a:rPr lang="en-US" altLang="zh-CN" dirty="0"/>
                  <a:t>dataset</a:t>
                </a:r>
                <a:r>
                  <a:rPr lang="zh-CN" altLang="en-US" dirty="0"/>
                  <a:t>中有做</a:t>
                </a:r>
                <a:r>
                  <a:rPr lang="en-US" altLang="zh-CN" dirty="0" err="1"/>
                  <a:t>rerank</a:t>
                </a:r>
                <a:r>
                  <a:rPr lang="zh-CN" altLang="en-US" dirty="0"/>
                  <a:t>都可以有將近</a:t>
                </a:r>
                <a:r>
                  <a:rPr lang="en-US" altLang="zh-CN" dirty="0"/>
                  <a:t>1%</a:t>
                </a:r>
                <a:r>
                  <a:rPr lang="zh-CN" altLang="en-US" dirty="0"/>
                  <a:t>的進步</a:t>
                </a:r>
                <a:endParaRPr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在</a:t>
                </a:r>
                <a:r>
                  <a:rPr lang="en-US" altLang="zh-CN" dirty="0"/>
                  <a:t>inter-class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dataset</a:t>
                </a:r>
                <a:r>
                  <a:rPr lang="zh-CN" altLang="en-US" dirty="0"/>
                  <a:t>中可以選</a:t>
                </a:r>
                <a:r>
                  <a:rPr lang="en-US" altLang="zh-CN" dirty="0"/>
                  <a:t>0.8</a:t>
                </a:r>
                <a:r>
                  <a:rPr lang="zh-CN" altLang="en-US" dirty="0"/>
                  <a:t>當作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Intra-class dataset </a:t>
                </a:r>
                <a:r>
                  <a:rPr lang="zh-CN" altLang="en-US" dirty="0"/>
                  <a:t>可以選</a:t>
                </a:r>
                <a:r>
                  <a:rPr lang="en-US" altLang="zh-CN" dirty="0"/>
                  <a:t>0.75</a:t>
                </a:r>
                <a:r>
                  <a:rPr lang="zh-CN" altLang="en-US" dirty="0"/>
                  <a:t>當作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  <a:p>
                <a:endParaRPr kumimoji="1" lang="zh-TW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4989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2447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b="0" dirty="0"/>
          </a:p>
          <a:p>
            <a:r>
              <a:rPr kumimoji="1" lang="en-US" altLang="zh-TW" b="0" dirty="0"/>
              <a:t>Triplet-loss</a:t>
            </a:r>
            <a:r>
              <a:rPr kumimoji="1" lang="zh-CN" altLang="en-US" b="0" dirty="0"/>
              <a:t>會很難收斂</a:t>
            </a:r>
            <a:endParaRPr kumimoji="1" lang="en-US" altLang="zh-TW" b="0" dirty="0"/>
          </a:p>
          <a:p>
            <a:endParaRPr kumimoji="1" lang="en-US" altLang="zh-TW" b="0" dirty="0"/>
          </a:p>
          <a:p>
            <a:r>
              <a:rPr kumimoji="1" lang="en-US" altLang="zh-TW" b="0" dirty="0"/>
              <a:t>L-softmax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加大了原來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的學習難度。借用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的思想來理解的話，如果原來的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是只要支持向量和分類面的距離大於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就算分類效果比較好了，那麼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L-softmax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就是需要距離達到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是正整數）才算分類效果比較好了。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A-softmax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則是進一步將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投影到超球面上，可以學到超球面上角度的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601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Inception Module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中包含了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种不同尺寸的卷积和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个最大池化，增加了网络对不同尺度的适应性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TW" altLang="en-US" dirty="0"/>
              <a:t>用</a:t>
            </a:r>
            <a:r>
              <a:rPr kumimoji="1" lang="en-US" altLang="zh-TW" dirty="0"/>
              <a:t>1x1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conv</a:t>
            </a:r>
            <a:r>
              <a:rPr kumimoji="1" lang="zh-CN" altLang="en-US" dirty="0"/>
              <a:t>用意是降低深度類似</a:t>
            </a:r>
            <a:r>
              <a:rPr kumimoji="1" lang="en-US" altLang="zh-CN" dirty="0"/>
              <a:t>bottleneck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27138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幾個框都檢測到了人臉，但是我不需要這麼多的框，我需要找到一個最能表達人臉的框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我們的目標是一個人只保留一個最優的框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將所有框的得分排序，選中最高分及其對應的框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606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遍歷其餘的框，如果和當前最高分框的重疊面積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(IOU)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大於一定閾值，我們就將框刪除。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05967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從未處理的框中繼續選一個得分最高的，重複上述過程。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0476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37578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人臉辨識可以當作一個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的過程</a:t>
            </a:r>
            <a:endParaRPr kumimoji="1" lang="en-US" altLang="zh-CN" dirty="0"/>
          </a:p>
          <a:p>
            <a:r>
              <a:rPr kumimoji="1" lang="zh-TW" altLang="en-US" dirty="0"/>
              <a:t>如果我們的</a:t>
            </a:r>
            <a:r>
              <a:rPr kumimoji="1" lang="en-US" altLang="zh-TW" dirty="0"/>
              <a:t>query</a:t>
            </a:r>
            <a:r>
              <a:rPr kumimoji="1" lang="zh-CN" altLang="en-US" dirty="0"/>
              <a:t>是</a:t>
            </a:r>
            <a:r>
              <a:rPr kumimoji="1" lang="en-US" altLang="zh-CN" dirty="0"/>
              <a:t>q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我們只看</a:t>
            </a:r>
            <a:r>
              <a:rPr kumimoji="1" lang="en-US" altLang="zh-CN" dirty="0"/>
              <a:t>top2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nearest neighbor Q</a:t>
            </a:r>
            <a:r>
              <a:rPr kumimoji="1" lang="zh-CN" altLang="en-US" dirty="0"/>
              <a:t>的鄰居就是</a:t>
            </a:r>
            <a:r>
              <a:rPr kumimoji="1" lang="en-US" altLang="zh-CN" dirty="0"/>
              <a:t>d a</a:t>
            </a:r>
            <a:r>
              <a:rPr kumimoji="1" lang="zh-CN" altLang="en-US" dirty="0"/>
              <a:t>但是</a:t>
            </a:r>
            <a:r>
              <a:rPr kumimoji="1" lang="en-US" altLang="zh-CN" dirty="0"/>
              <a:t>q</a:t>
            </a:r>
            <a:r>
              <a:rPr kumimoji="1" lang="zh-CN" altLang="en-US" dirty="0"/>
              <a:t>的</a:t>
            </a:r>
            <a:r>
              <a:rPr kumimoji="1" lang="en-US" altLang="zh-CN" dirty="0"/>
              <a:t>reciprocal nearest neighbor</a:t>
            </a:r>
            <a:r>
              <a:rPr kumimoji="1" lang="zh-CN" altLang="en-US" dirty="0"/>
              <a:t>只有</a:t>
            </a:r>
            <a:r>
              <a:rPr kumimoji="1" lang="en-US" altLang="zh-CN" dirty="0"/>
              <a:t>d</a:t>
            </a:r>
            <a:r>
              <a:rPr kumimoji="1" lang="zh-TW" altLang="en-US" dirty="0"/>
              <a:t> </a:t>
            </a:r>
            <a:endParaRPr kumimoji="1" lang="en-US" altLang="zh-TW" dirty="0"/>
          </a:p>
          <a:p>
            <a:r>
              <a:rPr kumimoji="1" lang="zh-CN" altLang="en-US" dirty="0"/>
              <a:t>因為</a:t>
            </a:r>
            <a:r>
              <a:rPr kumimoji="1" lang="en-US" altLang="zh-CN" dirty="0"/>
              <a:t>d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nearest neighbor</a:t>
            </a:r>
            <a:r>
              <a:rPr kumimoji="1" lang="zh-CN" altLang="en-US" dirty="0"/>
              <a:t>有</a:t>
            </a:r>
            <a:r>
              <a:rPr kumimoji="1" lang="en-US" altLang="zh-CN" dirty="0"/>
              <a:t>q</a:t>
            </a:r>
            <a:r>
              <a:rPr kumimoji="1" lang="zh-CN" altLang="en-US" dirty="0"/>
              <a:t>但是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的沒有</a:t>
            </a:r>
            <a:r>
              <a:rPr kumimoji="1" lang="en-US" altLang="zh-CN" dirty="0"/>
              <a:t>q</a:t>
            </a:r>
          </a:p>
          <a:p>
            <a:r>
              <a:rPr kumimoji="1" lang="zh-CN" altLang="en-US" dirty="0"/>
              <a:t>可以理解為</a:t>
            </a:r>
            <a:r>
              <a:rPr kumimoji="1" lang="en-US" altLang="zh-CN" dirty="0"/>
              <a:t>a</a:t>
            </a:r>
            <a:r>
              <a:rPr kumimoji="1" lang="zh-CN" altLang="en-US" dirty="0"/>
              <a:t>可能是另外一群</a:t>
            </a:r>
            <a:r>
              <a:rPr kumimoji="1" lang="en-US" altLang="zh-CN" dirty="0"/>
              <a:t>nodes</a:t>
            </a:r>
            <a:r>
              <a:rPr kumimoji="1" lang="zh-CN" altLang="en-US" dirty="0"/>
              <a:t>而</a:t>
            </a:r>
            <a:r>
              <a:rPr kumimoji="1" lang="en-US" altLang="zh-CN" dirty="0"/>
              <a:t>d</a:t>
            </a:r>
            <a:r>
              <a:rPr kumimoji="1" lang="zh-CN" altLang="en-US" dirty="0"/>
              <a:t>則是比較接近</a:t>
            </a:r>
            <a:r>
              <a:rPr kumimoji="1" lang="en-US" altLang="zh-CN" dirty="0"/>
              <a:t>q</a:t>
            </a:r>
          </a:p>
          <a:p>
            <a:r>
              <a:rPr kumimoji="1" lang="zh-CN" altLang="en-US" dirty="0"/>
              <a:t>從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也可以得到更多資訊確認這個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是不是跟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同一群的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我們的想法是從這個衍生，使用兩個不同的</a:t>
            </a:r>
            <a:r>
              <a:rPr kumimoji="1" lang="en-US" altLang="zh-CN" dirty="0"/>
              <a:t>similarity </a:t>
            </a:r>
            <a:r>
              <a:rPr lang="en-US" altLang="zh-TW" dirty="0"/>
              <a:t>measurements </a:t>
            </a:r>
            <a:r>
              <a:rPr lang="zh-CN" altLang="en-US" dirty="0"/>
              <a:t>可以降低維度災難的影響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2870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64491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9372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再要做</a:t>
            </a:r>
            <a:r>
              <a:rPr kumimoji="1" lang="en-US" altLang="zh-TW" dirty="0"/>
              <a:t>identification </a:t>
            </a:r>
            <a:r>
              <a:rPr kumimoji="1" lang="zh-CN" altLang="en-US" dirty="0"/>
              <a:t>前</a:t>
            </a:r>
            <a:r>
              <a:rPr kumimoji="1" lang="en-US" altLang="zh-CN" dirty="0"/>
              <a:t> </a:t>
            </a:r>
            <a:r>
              <a:rPr kumimoji="1" lang="zh-CN" altLang="en-US" dirty="0"/>
              <a:t>這邊先定義兩個詞</a:t>
            </a:r>
            <a:endParaRPr kumimoji="1" lang="en-US" altLang="zh-CN" dirty="0"/>
          </a:p>
          <a:p>
            <a:r>
              <a:rPr kumimoji="1" lang="en-US" altLang="zh-TW" dirty="0"/>
              <a:t>With average without average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用來產生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candidate windows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refine-net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進一步刪去錯誤的匡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output-net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同時會產生五個臉上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，減少卷積核數量可以保證輸出維度不變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Inception module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可以提供更多視野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，在不同的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進行檢測，可以找到不同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的人臉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旋轉過後會讓眼睛變在同儀條水平</a:t>
            </a:r>
          </a:p>
        </p:txBody>
      </p:sp>
    </p:spTree>
    <p:extLst>
      <p:ext uri="{BB962C8B-B14F-4D97-AF65-F5344CB8AC3E}">
        <p14:creationId xmlns:p14="http://schemas.microsoft.com/office/powerpoint/2010/main" val="24375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/40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04/cos598B/bib/IndykM-curse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28.tiff"/><Relationship Id="rId18" Type="http://schemas.openxmlformats.org/officeDocument/2006/relationships/image" Target="../media/image36.png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12" Type="http://schemas.openxmlformats.org/officeDocument/2006/relationships/image" Target="../media/image27.tiff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tiff"/><Relationship Id="rId11" Type="http://schemas.openxmlformats.org/officeDocument/2006/relationships/image" Target="../media/image26.tiff"/><Relationship Id="rId5" Type="http://schemas.openxmlformats.org/officeDocument/2006/relationships/image" Target="../media/image20.tiff"/><Relationship Id="rId15" Type="http://schemas.openxmlformats.org/officeDocument/2006/relationships/image" Target="../media/image30.tiff"/><Relationship Id="rId10" Type="http://schemas.openxmlformats.org/officeDocument/2006/relationships/image" Target="../media/image25.tiff"/><Relationship Id="rId19" Type="http://schemas.openxmlformats.org/officeDocument/2006/relationships/image" Target="../media/image37.png"/><Relationship Id="rId4" Type="http://schemas.openxmlformats.org/officeDocument/2006/relationships/image" Target="../media/image19.tiff"/><Relationship Id="rId9" Type="http://schemas.openxmlformats.org/officeDocument/2006/relationships/image" Target="../media/image24.tiff"/><Relationship Id="rId14" Type="http://schemas.openxmlformats.org/officeDocument/2006/relationships/image" Target="../media/image2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29.tiff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36.tiff"/><Relationship Id="rId5" Type="http://schemas.openxmlformats.org/officeDocument/2006/relationships/image" Target="../media/image32.png"/><Relationship Id="rId10" Type="http://schemas.openxmlformats.org/officeDocument/2006/relationships/image" Target="../media/image35.tiff"/><Relationship Id="rId4" Type="http://schemas.openxmlformats.org/officeDocument/2006/relationships/image" Target="../media/image31.tiff"/><Relationship Id="rId9" Type="http://schemas.openxmlformats.org/officeDocument/2006/relationships/image" Target="../media/image34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57.png"/><Relationship Id="rId18" Type="http://schemas.openxmlformats.org/officeDocument/2006/relationships/image" Target="../media/image41.tiff"/><Relationship Id="rId26" Type="http://schemas.openxmlformats.org/officeDocument/2006/relationships/image" Target="../media/image49.tiff"/><Relationship Id="rId3" Type="http://schemas.openxmlformats.org/officeDocument/2006/relationships/image" Target="../media/image55.png"/><Relationship Id="rId21" Type="http://schemas.openxmlformats.org/officeDocument/2006/relationships/image" Target="../media/image44.tiff"/><Relationship Id="rId7" Type="http://schemas.openxmlformats.org/officeDocument/2006/relationships/image" Target="../media/image29.tiff"/><Relationship Id="rId12" Type="http://schemas.openxmlformats.org/officeDocument/2006/relationships/image" Target="../media/image56.png"/><Relationship Id="rId17" Type="http://schemas.openxmlformats.org/officeDocument/2006/relationships/image" Target="../media/image40.tiff"/><Relationship Id="rId25" Type="http://schemas.openxmlformats.org/officeDocument/2006/relationships/image" Target="../media/image48.tif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9.tiff"/><Relationship Id="rId20" Type="http://schemas.openxmlformats.org/officeDocument/2006/relationships/image" Target="../media/image43.tiff"/><Relationship Id="rId29" Type="http://schemas.openxmlformats.org/officeDocument/2006/relationships/image" Target="../media/image52.tiff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36.tiff"/><Relationship Id="rId24" Type="http://schemas.openxmlformats.org/officeDocument/2006/relationships/image" Target="../media/image47.tiff"/><Relationship Id="rId5" Type="http://schemas.openxmlformats.org/officeDocument/2006/relationships/image" Target="../media/image32.png"/><Relationship Id="rId15" Type="http://schemas.openxmlformats.org/officeDocument/2006/relationships/image" Target="../media/image38.tiff"/><Relationship Id="rId23" Type="http://schemas.openxmlformats.org/officeDocument/2006/relationships/image" Target="../media/image46.tiff"/><Relationship Id="rId28" Type="http://schemas.openxmlformats.org/officeDocument/2006/relationships/image" Target="../media/image51.tiff"/><Relationship Id="rId10" Type="http://schemas.openxmlformats.org/officeDocument/2006/relationships/image" Target="../media/image35.tiff"/><Relationship Id="rId19" Type="http://schemas.openxmlformats.org/officeDocument/2006/relationships/image" Target="../media/image42.tiff"/><Relationship Id="rId4" Type="http://schemas.openxmlformats.org/officeDocument/2006/relationships/image" Target="../media/image31.tiff"/><Relationship Id="rId9" Type="http://schemas.openxmlformats.org/officeDocument/2006/relationships/image" Target="../media/image34.tiff"/><Relationship Id="rId14" Type="http://schemas.openxmlformats.org/officeDocument/2006/relationships/image" Target="../media/image37.tiff"/><Relationship Id="rId22" Type="http://schemas.openxmlformats.org/officeDocument/2006/relationships/image" Target="../media/image45.tiff"/><Relationship Id="rId27" Type="http://schemas.openxmlformats.org/officeDocument/2006/relationships/image" Target="../media/image50.tiff"/><Relationship Id="rId30" Type="http://schemas.openxmlformats.org/officeDocument/2006/relationships/image" Target="../media/image53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57.png"/><Relationship Id="rId18" Type="http://schemas.openxmlformats.org/officeDocument/2006/relationships/image" Target="../media/image40.tiff"/><Relationship Id="rId26" Type="http://schemas.openxmlformats.org/officeDocument/2006/relationships/image" Target="../media/image48.tiff"/><Relationship Id="rId3" Type="http://schemas.openxmlformats.org/officeDocument/2006/relationships/image" Target="../media/image55.png"/><Relationship Id="rId21" Type="http://schemas.openxmlformats.org/officeDocument/2006/relationships/image" Target="../media/image43.tiff"/><Relationship Id="rId7" Type="http://schemas.openxmlformats.org/officeDocument/2006/relationships/image" Target="../media/image29.tiff"/><Relationship Id="rId12" Type="http://schemas.openxmlformats.org/officeDocument/2006/relationships/image" Target="../media/image56.png"/><Relationship Id="rId17" Type="http://schemas.openxmlformats.org/officeDocument/2006/relationships/image" Target="../media/image39.tiff"/><Relationship Id="rId25" Type="http://schemas.openxmlformats.org/officeDocument/2006/relationships/image" Target="../media/image47.tif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8.tiff"/><Relationship Id="rId20" Type="http://schemas.openxmlformats.org/officeDocument/2006/relationships/image" Target="../media/image42.tiff"/><Relationship Id="rId29" Type="http://schemas.openxmlformats.org/officeDocument/2006/relationships/image" Target="../media/image51.tiff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36.tiff"/><Relationship Id="rId24" Type="http://schemas.openxmlformats.org/officeDocument/2006/relationships/image" Target="../media/image46.tiff"/><Relationship Id="rId32" Type="http://schemas.openxmlformats.org/officeDocument/2006/relationships/image" Target="../media/image59.png"/><Relationship Id="rId5" Type="http://schemas.openxmlformats.org/officeDocument/2006/relationships/image" Target="../media/image32.png"/><Relationship Id="rId15" Type="http://schemas.openxmlformats.org/officeDocument/2006/relationships/image" Target="../media/image37.tiff"/><Relationship Id="rId23" Type="http://schemas.openxmlformats.org/officeDocument/2006/relationships/image" Target="../media/image45.tiff"/><Relationship Id="rId28" Type="http://schemas.openxmlformats.org/officeDocument/2006/relationships/image" Target="../media/image50.tiff"/><Relationship Id="rId10" Type="http://schemas.openxmlformats.org/officeDocument/2006/relationships/image" Target="../media/image35.tiff"/><Relationship Id="rId19" Type="http://schemas.openxmlformats.org/officeDocument/2006/relationships/image" Target="../media/image41.tiff"/><Relationship Id="rId31" Type="http://schemas.openxmlformats.org/officeDocument/2006/relationships/image" Target="../media/image53.tiff"/><Relationship Id="rId4" Type="http://schemas.openxmlformats.org/officeDocument/2006/relationships/image" Target="../media/image31.tiff"/><Relationship Id="rId9" Type="http://schemas.openxmlformats.org/officeDocument/2006/relationships/image" Target="../media/image34.tiff"/><Relationship Id="rId14" Type="http://schemas.openxmlformats.org/officeDocument/2006/relationships/image" Target="../media/image58.png"/><Relationship Id="rId22" Type="http://schemas.openxmlformats.org/officeDocument/2006/relationships/image" Target="../media/image44.tiff"/><Relationship Id="rId27" Type="http://schemas.openxmlformats.org/officeDocument/2006/relationships/image" Target="../media/image49.tiff"/><Relationship Id="rId30" Type="http://schemas.openxmlformats.org/officeDocument/2006/relationships/image" Target="../media/image52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3" Type="http://schemas.openxmlformats.org/officeDocument/2006/relationships/image" Target="../media/image54.tiff"/><Relationship Id="rId7" Type="http://schemas.openxmlformats.org/officeDocument/2006/relationships/image" Target="../media/image56.tiff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tiff"/><Relationship Id="rId11" Type="http://schemas.openxmlformats.org/officeDocument/2006/relationships/image" Target="../media/image59.tiff"/><Relationship Id="rId5" Type="http://schemas.openxmlformats.org/officeDocument/2006/relationships/image" Target="../media/image55.tiff"/><Relationship Id="rId10" Type="http://schemas.openxmlformats.org/officeDocument/2006/relationships/image" Target="../media/image58.tiff"/><Relationship Id="rId4" Type="http://schemas.openxmlformats.org/officeDocument/2006/relationships/image" Target="../media/image27.tiff"/><Relationship Id="rId9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0.jp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Relationship Id="rId9" Type="http://schemas.openxmlformats.org/officeDocument/2006/relationships/image" Target="../media/image6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tiff"/><Relationship Id="rId4" Type="http://schemas.openxmlformats.org/officeDocument/2006/relationships/image" Target="../media/image6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tiff"/><Relationship Id="rId13" Type="http://schemas.openxmlformats.org/officeDocument/2006/relationships/image" Target="../media/image83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77.tiff"/><Relationship Id="rId12" Type="http://schemas.openxmlformats.org/officeDocument/2006/relationships/image" Target="../media/image8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tiff"/><Relationship Id="rId11" Type="http://schemas.openxmlformats.org/officeDocument/2006/relationships/image" Target="../media/image81.tiff"/><Relationship Id="rId5" Type="http://schemas.openxmlformats.org/officeDocument/2006/relationships/image" Target="../media/image75.tiff"/><Relationship Id="rId15" Type="http://schemas.openxmlformats.org/officeDocument/2006/relationships/image" Target="../media/image85.tiff"/><Relationship Id="rId10" Type="http://schemas.openxmlformats.org/officeDocument/2006/relationships/image" Target="../media/image80.tiff"/><Relationship Id="rId4" Type="http://schemas.openxmlformats.org/officeDocument/2006/relationships/image" Target="../media/image25.png"/><Relationship Id="rId9" Type="http://schemas.openxmlformats.org/officeDocument/2006/relationships/image" Target="../media/image79.tiff"/><Relationship Id="rId14" Type="http://schemas.openxmlformats.org/officeDocument/2006/relationships/image" Target="../media/image8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tiff"/><Relationship Id="rId3" Type="http://schemas.openxmlformats.org/officeDocument/2006/relationships/image" Target="../media/image88.tiff"/><Relationship Id="rId7" Type="http://schemas.openxmlformats.org/officeDocument/2006/relationships/image" Target="../media/image9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tiff"/><Relationship Id="rId5" Type="http://schemas.openxmlformats.org/officeDocument/2006/relationships/image" Target="../media/image90.tiff"/><Relationship Id="rId4" Type="http://schemas.openxmlformats.org/officeDocument/2006/relationships/image" Target="../media/image8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g"/><Relationship Id="rId13" Type="http://schemas.openxmlformats.org/officeDocument/2006/relationships/image" Target="../media/image108.jpg"/><Relationship Id="rId3" Type="http://schemas.openxmlformats.org/officeDocument/2006/relationships/image" Target="../media/image98.jpg"/><Relationship Id="rId7" Type="http://schemas.openxmlformats.org/officeDocument/2006/relationships/image" Target="../media/image102.jpg"/><Relationship Id="rId12" Type="http://schemas.openxmlformats.org/officeDocument/2006/relationships/image" Target="../media/image10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jpg"/><Relationship Id="rId11" Type="http://schemas.openxmlformats.org/officeDocument/2006/relationships/image" Target="../media/image106.jpg"/><Relationship Id="rId5" Type="http://schemas.openxmlformats.org/officeDocument/2006/relationships/image" Target="../media/image100.jpg"/><Relationship Id="rId10" Type="http://schemas.openxmlformats.org/officeDocument/2006/relationships/image" Target="../media/image105.jpg"/><Relationship Id="rId4" Type="http://schemas.openxmlformats.org/officeDocument/2006/relationships/image" Target="../media/image99.jpg"/><Relationship Id="rId9" Type="http://schemas.openxmlformats.org/officeDocument/2006/relationships/image" Target="../media/image104.jpg"/><Relationship Id="rId14" Type="http://schemas.openxmlformats.org/officeDocument/2006/relationships/image" Target="../media/image10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tiff"/><Relationship Id="rId4" Type="http://schemas.openxmlformats.org/officeDocument/2006/relationships/image" Target="../media/image119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g"/><Relationship Id="rId13" Type="http://schemas.openxmlformats.org/officeDocument/2006/relationships/image" Target="../media/image132.jpg"/><Relationship Id="rId3" Type="http://schemas.openxmlformats.org/officeDocument/2006/relationships/image" Target="../media/image122.jpg"/><Relationship Id="rId7" Type="http://schemas.openxmlformats.org/officeDocument/2006/relationships/image" Target="../media/image126.jpg"/><Relationship Id="rId12" Type="http://schemas.openxmlformats.org/officeDocument/2006/relationships/image" Target="../media/image131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jpg"/><Relationship Id="rId11" Type="http://schemas.openxmlformats.org/officeDocument/2006/relationships/image" Target="../media/image130.jpg"/><Relationship Id="rId5" Type="http://schemas.openxmlformats.org/officeDocument/2006/relationships/image" Target="../media/image124.jpg"/><Relationship Id="rId15" Type="http://schemas.openxmlformats.org/officeDocument/2006/relationships/image" Target="../media/image134.jpg"/><Relationship Id="rId10" Type="http://schemas.openxmlformats.org/officeDocument/2006/relationships/image" Target="../media/image129.jpg"/><Relationship Id="rId4" Type="http://schemas.openxmlformats.org/officeDocument/2006/relationships/image" Target="../media/image123.jpg"/><Relationship Id="rId9" Type="http://schemas.openxmlformats.org/officeDocument/2006/relationships/image" Target="../media/image128.jpg"/><Relationship Id="rId14" Type="http://schemas.openxmlformats.org/officeDocument/2006/relationships/image" Target="../media/image133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tiff"/><Relationship Id="rId13" Type="http://schemas.openxmlformats.org/officeDocument/2006/relationships/image" Target="../media/image145.tiff"/><Relationship Id="rId18" Type="http://schemas.openxmlformats.org/officeDocument/2006/relationships/image" Target="../media/image150.tiff"/><Relationship Id="rId3" Type="http://schemas.openxmlformats.org/officeDocument/2006/relationships/image" Target="../media/image135.tiff"/><Relationship Id="rId21" Type="http://schemas.openxmlformats.org/officeDocument/2006/relationships/image" Target="../media/image153.tiff"/><Relationship Id="rId7" Type="http://schemas.openxmlformats.org/officeDocument/2006/relationships/image" Target="../media/image139.tiff"/><Relationship Id="rId12" Type="http://schemas.openxmlformats.org/officeDocument/2006/relationships/image" Target="../media/image144.tiff"/><Relationship Id="rId17" Type="http://schemas.openxmlformats.org/officeDocument/2006/relationships/image" Target="../media/image149.tiff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8.tiff"/><Relationship Id="rId20" Type="http://schemas.openxmlformats.org/officeDocument/2006/relationships/image" Target="../media/image15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tiff"/><Relationship Id="rId11" Type="http://schemas.openxmlformats.org/officeDocument/2006/relationships/image" Target="../media/image143.tiff"/><Relationship Id="rId5" Type="http://schemas.openxmlformats.org/officeDocument/2006/relationships/image" Target="../media/image137.tiff"/><Relationship Id="rId15" Type="http://schemas.openxmlformats.org/officeDocument/2006/relationships/image" Target="../media/image147.tiff"/><Relationship Id="rId23" Type="http://schemas.openxmlformats.org/officeDocument/2006/relationships/image" Target="../media/image155.tiff"/><Relationship Id="rId10" Type="http://schemas.openxmlformats.org/officeDocument/2006/relationships/image" Target="../media/image142.tiff"/><Relationship Id="rId19" Type="http://schemas.openxmlformats.org/officeDocument/2006/relationships/image" Target="../media/image151.tiff"/><Relationship Id="rId4" Type="http://schemas.openxmlformats.org/officeDocument/2006/relationships/image" Target="../media/image136.tiff"/><Relationship Id="rId9" Type="http://schemas.openxmlformats.org/officeDocument/2006/relationships/image" Target="../media/image141.tiff"/><Relationship Id="rId14" Type="http://schemas.openxmlformats.org/officeDocument/2006/relationships/image" Target="../media/image146.tiff"/><Relationship Id="rId22" Type="http://schemas.openxmlformats.org/officeDocument/2006/relationships/image" Target="../media/image15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tiff"/><Relationship Id="rId13" Type="http://schemas.openxmlformats.org/officeDocument/2006/relationships/image" Target="../media/image166.tiff"/><Relationship Id="rId18" Type="http://schemas.openxmlformats.org/officeDocument/2006/relationships/image" Target="../media/image171.tiff"/><Relationship Id="rId3" Type="http://schemas.openxmlformats.org/officeDocument/2006/relationships/image" Target="../media/image156.tiff"/><Relationship Id="rId7" Type="http://schemas.openxmlformats.org/officeDocument/2006/relationships/image" Target="../media/image160.tiff"/><Relationship Id="rId12" Type="http://schemas.openxmlformats.org/officeDocument/2006/relationships/image" Target="../media/image165.tiff"/><Relationship Id="rId17" Type="http://schemas.openxmlformats.org/officeDocument/2006/relationships/image" Target="../media/image170.tiff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9.tiff"/><Relationship Id="rId20" Type="http://schemas.openxmlformats.org/officeDocument/2006/relationships/image" Target="../media/image17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tiff"/><Relationship Id="rId11" Type="http://schemas.openxmlformats.org/officeDocument/2006/relationships/image" Target="../media/image164.tiff"/><Relationship Id="rId5" Type="http://schemas.openxmlformats.org/officeDocument/2006/relationships/image" Target="../media/image158.tiff"/><Relationship Id="rId15" Type="http://schemas.openxmlformats.org/officeDocument/2006/relationships/image" Target="../media/image168.tiff"/><Relationship Id="rId10" Type="http://schemas.openxmlformats.org/officeDocument/2006/relationships/image" Target="../media/image163.tiff"/><Relationship Id="rId19" Type="http://schemas.openxmlformats.org/officeDocument/2006/relationships/image" Target="../media/image172.tiff"/><Relationship Id="rId4" Type="http://schemas.openxmlformats.org/officeDocument/2006/relationships/image" Target="../media/image157.tiff"/><Relationship Id="rId9" Type="http://schemas.openxmlformats.org/officeDocument/2006/relationships/image" Target="../media/image162.tiff"/><Relationship Id="rId14" Type="http://schemas.openxmlformats.org/officeDocument/2006/relationships/image" Target="../media/image167.tif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tiff"/><Relationship Id="rId13" Type="http://schemas.openxmlformats.org/officeDocument/2006/relationships/image" Target="../media/image180.tiff"/><Relationship Id="rId18" Type="http://schemas.openxmlformats.org/officeDocument/2006/relationships/image" Target="../media/image185.tiff"/><Relationship Id="rId3" Type="http://schemas.openxmlformats.org/officeDocument/2006/relationships/image" Target="../media/image156.tiff"/><Relationship Id="rId7" Type="http://schemas.openxmlformats.org/officeDocument/2006/relationships/image" Target="../media/image176.tiff"/><Relationship Id="rId12" Type="http://schemas.openxmlformats.org/officeDocument/2006/relationships/image" Target="../media/image20.tiff"/><Relationship Id="rId17" Type="http://schemas.openxmlformats.org/officeDocument/2006/relationships/image" Target="../media/image184.tiff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83.tiff"/><Relationship Id="rId20" Type="http://schemas.openxmlformats.org/officeDocument/2006/relationships/image" Target="../media/image17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tiff"/><Relationship Id="rId11" Type="http://schemas.openxmlformats.org/officeDocument/2006/relationships/image" Target="../media/image179.tiff"/><Relationship Id="rId5" Type="http://schemas.openxmlformats.org/officeDocument/2006/relationships/image" Target="../media/image175.tiff"/><Relationship Id="rId15" Type="http://schemas.openxmlformats.org/officeDocument/2006/relationships/image" Target="../media/image182.tiff"/><Relationship Id="rId10" Type="http://schemas.openxmlformats.org/officeDocument/2006/relationships/image" Target="../media/image178.tiff"/><Relationship Id="rId19" Type="http://schemas.openxmlformats.org/officeDocument/2006/relationships/image" Target="../media/image186.tiff"/><Relationship Id="rId4" Type="http://schemas.openxmlformats.org/officeDocument/2006/relationships/image" Target="../media/image174.tiff"/><Relationship Id="rId9" Type="http://schemas.openxmlformats.org/officeDocument/2006/relationships/image" Target="../media/image19.tiff"/><Relationship Id="rId14" Type="http://schemas.openxmlformats.org/officeDocument/2006/relationships/image" Target="../media/image181.tif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tiff"/><Relationship Id="rId13" Type="http://schemas.openxmlformats.org/officeDocument/2006/relationships/image" Target="../media/image184.tiff"/><Relationship Id="rId18" Type="http://schemas.openxmlformats.org/officeDocument/2006/relationships/image" Target="../media/image190.tiff"/><Relationship Id="rId3" Type="http://schemas.openxmlformats.org/officeDocument/2006/relationships/image" Target="../media/image19.tiff"/><Relationship Id="rId7" Type="http://schemas.openxmlformats.org/officeDocument/2006/relationships/image" Target="../media/image181.tiff"/><Relationship Id="rId12" Type="http://schemas.openxmlformats.org/officeDocument/2006/relationships/image" Target="../media/image188.tiff"/><Relationship Id="rId17" Type="http://schemas.openxmlformats.org/officeDocument/2006/relationships/image" Target="../media/image189.tiff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86.tiff"/><Relationship Id="rId20" Type="http://schemas.openxmlformats.org/officeDocument/2006/relationships/image" Target="../media/image17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tiff"/><Relationship Id="rId11" Type="http://schemas.openxmlformats.org/officeDocument/2006/relationships/image" Target="../media/image187.tiff"/><Relationship Id="rId5" Type="http://schemas.openxmlformats.org/officeDocument/2006/relationships/image" Target="../media/image20.tiff"/><Relationship Id="rId15" Type="http://schemas.openxmlformats.org/officeDocument/2006/relationships/image" Target="../media/image185.tiff"/><Relationship Id="rId10" Type="http://schemas.openxmlformats.org/officeDocument/2006/relationships/image" Target="../media/image21.tiff"/><Relationship Id="rId19" Type="http://schemas.openxmlformats.org/officeDocument/2006/relationships/image" Target="../media/image191.tiff"/><Relationship Id="rId4" Type="http://schemas.openxmlformats.org/officeDocument/2006/relationships/image" Target="../media/image178.tiff"/><Relationship Id="rId9" Type="http://schemas.openxmlformats.org/officeDocument/2006/relationships/image" Target="../media/image183.tiff"/><Relationship Id="rId14" Type="http://schemas.openxmlformats.org/officeDocument/2006/relationships/image" Target="../media/image179.tif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JPG"/><Relationship Id="rId3" Type="http://schemas.openxmlformats.org/officeDocument/2006/relationships/image" Target="../media/image193.JPG"/><Relationship Id="rId7" Type="http://schemas.openxmlformats.org/officeDocument/2006/relationships/image" Target="../media/image197.JPG"/><Relationship Id="rId12" Type="http://schemas.openxmlformats.org/officeDocument/2006/relationships/image" Target="../media/image202.JP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6.JPG"/><Relationship Id="rId11" Type="http://schemas.openxmlformats.org/officeDocument/2006/relationships/image" Target="../media/image201.emf"/><Relationship Id="rId5" Type="http://schemas.openxmlformats.org/officeDocument/2006/relationships/image" Target="../media/image195.JPG"/><Relationship Id="rId10" Type="http://schemas.openxmlformats.org/officeDocument/2006/relationships/image" Target="../media/image200.JPG"/><Relationship Id="rId4" Type="http://schemas.openxmlformats.org/officeDocument/2006/relationships/image" Target="../media/image194.JPG"/><Relationship Id="rId9" Type="http://schemas.openxmlformats.org/officeDocument/2006/relationships/image" Target="../media/image199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31.tiff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tiff"/><Relationship Id="rId5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35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8.xml"/><Relationship Id="rId7" Type="http://schemas.openxmlformats.org/officeDocument/2006/relationships/slide" Target="slide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3.tiff"/><Relationship Id="rId4" Type="http://schemas.openxmlformats.org/officeDocument/2006/relationships/slide" Target="slide9.xml"/><Relationship Id="rId9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1.png"/><Relationship Id="rId7" Type="http://schemas.openxmlformats.org/officeDocument/2006/relationships/hyperlink" Target="https://ieeexplore.ieee.org/document/69096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196752"/>
            <a:ext cx="8496944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Improving ResNet-based Feature Extractor for Face Recognition via Re-ranking and Approximate Nearest Neighbor Search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VGGFace2 (2018)</a:t>
            </a:r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 dataset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Convert the problem to N-ways </a:t>
            </a:r>
            <a:r>
              <a:rPr kumimoji="1" lang="en-US" altLang="zh-TW" dirty="0"/>
              <a:t>classification problem and </a:t>
            </a:r>
            <a:r>
              <a:rPr kumimoji="1" lang="en" altLang="zh-TW" dirty="0"/>
              <a:t>train on </a:t>
            </a:r>
            <a:r>
              <a:rPr kumimoji="1" lang="en-US" altLang="zh-TW" dirty="0"/>
              <a:t>MS-Celeb-1M dataset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Remove the FC layer and get vectors</a:t>
            </a:r>
            <a:r>
              <a:rPr kumimoji="1" lang="en-US" altLang="zh-TW" dirty="0"/>
              <a:t>, and then fine-tune on VGGFace2 as an </a:t>
            </a:r>
            <a:r>
              <a:rPr lang="en-US" altLang="zh-TW" dirty="0"/>
              <a:t>8631-classes classifier</a:t>
            </a:r>
            <a:r>
              <a:rPr lang="zh-TW" altLang="zh-TW" dirty="0"/>
              <a:t> </a:t>
            </a:r>
            <a:endParaRPr kumimoji="1" lang="en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Feature Extractor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  <p:sp>
        <p:nvSpPr>
          <p:cNvPr id="5" name="文字方塊 4">
            <a:hlinkClick r:id="rId4" action="ppaction://hlinksldjump"/>
            <a:extLst>
              <a:ext uri="{FF2B5EF4-FFF2-40B4-BE49-F238E27FC236}">
                <a16:creationId xmlns:a16="http://schemas.microsoft.com/office/drawing/2014/main" id="{AA93E518-7016-C14E-865A-110A683B784D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>
                <a:hlinkClick r:id="rId3"/>
              </a:rPr>
              <a:t>1998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179512" y="6581001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  <p:sp>
        <p:nvSpPr>
          <p:cNvPr id="7" name="文字方塊 6">
            <a:hlinkClick r:id="rId6" action="ppaction://hlinksldjump"/>
            <a:extLst>
              <a:ext uri="{FF2B5EF4-FFF2-40B4-BE49-F238E27FC236}">
                <a16:creationId xmlns:a16="http://schemas.microsoft.com/office/drawing/2014/main" id="{F86579EE-8BB0-EC43-A6B7-F0877B5626E1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向右箭號 29">
            <a:extLst>
              <a:ext uri="{FF2B5EF4-FFF2-40B4-BE49-F238E27FC236}">
                <a16:creationId xmlns:a16="http://schemas.microsoft.com/office/drawing/2014/main" id="{223B83A4-4413-4748-A2E5-8A274854C176}"/>
              </a:ext>
            </a:extLst>
          </p:cNvPr>
          <p:cNvSpPr/>
          <p:nvPr/>
        </p:nvSpPr>
        <p:spPr>
          <a:xfrm>
            <a:off x="3095346" y="3834898"/>
            <a:ext cx="552552" cy="365298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F07F436-1B03-E145-8D0D-4C35CB61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15" y="3714620"/>
            <a:ext cx="584200" cy="6858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B67551A-50AA-1645-B325-6426197D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31" y="4263240"/>
            <a:ext cx="513091" cy="65075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79345C96-D812-EA4B-B934-053DABB19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969" y="4912355"/>
            <a:ext cx="530812" cy="62414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7254C5E0-7B3B-7845-BA2F-8BDE4A89A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615" y="3539222"/>
            <a:ext cx="560932" cy="709613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DEE391DA-0E70-E44B-876D-2B5D5DA75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111" y="4409543"/>
            <a:ext cx="544086" cy="693861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CE179D92-CE04-BF41-954C-708FAB4EFA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6126" y="4565256"/>
            <a:ext cx="587342" cy="697469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B1D3F22F-9E3A-6342-B53E-E362BE748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5049" y="5541212"/>
            <a:ext cx="530957" cy="69492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D841F9B8-962B-3A49-AC4D-93E9C64481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111" y="3714620"/>
            <a:ext cx="536086" cy="69492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CB27BDCF-A104-AB40-83E3-7AB5FFB53C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1302" y="3834898"/>
            <a:ext cx="541034" cy="709612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B9C22D7A-7352-7F42-9BED-3462B2BA2A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4335" y="5191769"/>
            <a:ext cx="575565" cy="698886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28F04BE9-665D-DE43-814D-108CDEB971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6006" y="3170152"/>
            <a:ext cx="541506" cy="692624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B0FA68C-5092-704F-AD96-8C52DCE72B72}"/>
              </a:ext>
            </a:extLst>
          </p:cNvPr>
          <p:cNvSpPr/>
          <p:nvPr/>
        </p:nvSpPr>
        <p:spPr>
          <a:xfrm>
            <a:off x="1182716" y="2567200"/>
            <a:ext cx="2097332" cy="373144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8918AE-954E-B040-BC31-8C34CDBF25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9895" y="5077841"/>
            <a:ext cx="584200" cy="723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BB109C-45CF-EA49-BC4B-9FAF419EFD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3132" y="2830257"/>
            <a:ext cx="618050" cy="709613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955C2056-E04C-6948-ACFF-A0464479543D}"/>
              </a:ext>
            </a:extLst>
          </p:cNvPr>
          <p:cNvSpPr txBox="1"/>
          <p:nvPr/>
        </p:nvSpPr>
        <p:spPr>
          <a:xfrm>
            <a:off x="217877" y="334718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EC5810C-8C2D-6A45-B85E-0F752359B8C7}"/>
              </a:ext>
            </a:extLst>
          </p:cNvPr>
          <p:cNvSpPr txBox="1"/>
          <p:nvPr/>
        </p:nvSpPr>
        <p:spPr>
          <a:xfrm>
            <a:off x="1814440" y="219774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Gallery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/>
              <p:nvPr/>
            </p:nvSpPr>
            <p:spPr>
              <a:xfrm>
                <a:off x="3294872" y="3016913"/>
                <a:ext cx="20458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Cosine </a:t>
                </a:r>
              </a:p>
              <a:p>
                <a:pPr algn="ctr"/>
                <a:r>
                  <a:rPr lang="en-US" altLang="zh-TW" dirty="0"/>
                  <a:t>distance ranking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872" y="3016913"/>
                <a:ext cx="2045885" cy="830997"/>
              </a:xfrm>
              <a:prstGeom prst="rect">
                <a:avLst/>
              </a:prstGeom>
              <a:blipFill>
                <a:blip r:embed="rId16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/>
              <p:nvPr/>
            </p:nvSpPr>
            <p:spPr>
              <a:xfrm>
                <a:off x="5151693" y="4223488"/>
                <a:ext cx="1154978" cy="848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Jaccard </a:t>
                </a:r>
              </a:p>
              <a:p>
                <a:pPr algn="ctr"/>
                <a:r>
                  <a:rPr lang="en-US" altLang="zh-TW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93" y="4223488"/>
                <a:ext cx="1154978" cy="848309"/>
              </a:xfrm>
              <a:prstGeom prst="rect">
                <a:avLst/>
              </a:prstGeom>
              <a:blipFill>
                <a:blip r:embed="rId17"/>
                <a:stretch>
                  <a:fillRect t="-1493" b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/>
              <p:nvPr/>
            </p:nvSpPr>
            <p:spPr>
              <a:xfrm>
                <a:off x="6541108" y="3600924"/>
                <a:ext cx="152346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/>
                  <a:t>       aggregation</a:t>
                </a:r>
                <a:endParaRPr kumimoji="1" lang="en-US" altLang="zh-TW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zh-TW" altLang="en-US" sz="2000" b="0" i="0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endParaRPr kumimoji="1" lang="en-US" altLang="zh-TW" sz="1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108" y="3600924"/>
                <a:ext cx="1523466" cy="861774"/>
              </a:xfrm>
              <a:prstGeom prst="rect">
                <a:avLst/>
              </a:prstGeom>
              <a:blipFill>
                <a:blip r:embed="rId18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線箭頭接點 127">
            <a:extLst>
              <a:ext uri="{FF2B5EF4-FFF2-40B4-BE49-F238E27FC236}">
                <a16:creationId xmlns:a16="http://schemas.microsoft.com/office/drawing/2014/main" id="{12EB17BC-9C46-4249-A513-E4DBBE0D24AE}"/>
              </a:ext>
            </a:extLst>
          </p:cNvPr>
          <p:cNvCxnSpPr>
            <a:cxnSpLocks/>
          </p:cNvCxnSpPr>
          <p:nvPr/>
        </p:nvCxnSpPr>
        <p:spPr>
          <a:xfrm flipV="1">
            <a:off x="6985475" y="4060143"/>
            <a:ext cx="909164" cy="228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746A6221-5A64-F943-9D3F-860669D6EFBB}"/>
              </a:ext>
            </a:extLst>
          </p:cNvPr>
          <p:cNvGrpSpPr/>
          <p:nvPr/>
        </p:nvGrpSpPr>
        <p:grpSpPr>
          <a:xfrm>
            <a:off x="253027" y="1718268"/>
            <a:ext cx="8254900" cy="365297"/>
            <a:chOff x="29528" y="6427742"/>
            <a:chExt cx="8254900" cy="365297"/>
          </a:xfrm>
        </p:grpSpPr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0229DBF2-539B-044A-B769-E88E5704AF10}"/>
                </a:ext>
              </a:extLst>
            </p:cNvPr>
            <p:cNvSpPr txBox="1"/>
            <p:nvPr/>
          </p:nvSpPr>
          <p:spPr>
            <a:xfrm>
              <a:off x="29528" y="6427742"/>
              <a:ext cx="2985433" cy="36529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TW" b="1" dirty="0"/>
                <a:t>Sample</a:t>
              </a:r>
              <a:endParaRPr kumimoji="1" lang="en-US" altLang="zh-TW" b="1" dirty="0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58BF127A-8D9D-9344-A890-BC073FA21DDE}"/>
                </a:ext>
              </a:extLst>
            </p:cNvPr>
            <p:cNvSpPr txBox="1"/>
            <p:nvPr/>
          </p:nvSpPr>
          <p:spPr>
            <a:xfrm>
              <a:off x="3014961" y="6427742"/>
              <a:ext cx="3489639" cy="3652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kumimoji="1" lang="en-US" altLang="zh-TW" b="1" dirty="0"/>
                <a:t>Distance Measurement</a:t>
              </a:r>
              <a:endParaRPr kumimoji="1" lang="zh-TW" altLang="en-US" b="1" dirty="0"/>
            </a:p>
          </p:txBody>
        </p: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187509F0-3ADA-C146-9A8A-12AA62230F7F}"/>
                </a:ext>
              </a:extLst>
            </p:cNvPr>
            <p:cNvSpPr txBox="1"/>
            <p:nvPr/>
          </p:nvSpPr>
          <p:spPr>
            <a:xfrm>
              <a:off x="6504600" y="6427742"/>
              <a:ext cx="1779828" cy="36529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b="1" dirty="0"/>
                <a:t>Aggregation</a:t>
              </a:r>
            </a:p>
          </p:txBody>
        </p:sp>
      </p:grpSp>
      <p:graphicFrame>
        <p:nvGraphicFramePr>
          <p:cNvPr id="139" name="表格 138">
            <a:extLst>
              <a:ext uri="{FF2B5EF4-FFF2-40B4-BE49-F238E27FC236}">
                <a16:creationId xmlns:a16="http://schemas.microsoft.com/office/drawing/2014/main" id="{29E9632F-734C-B64E-98B1-8E6EF287A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509033"/>
              </p:ext>
            </p:extLst>
          </p:nvPr>
        </p:nvGraphicFramePr>
        <p:xfrm>
          <a:off x="8064574" y="3479012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/>
              <p:nvPr/>
            </p:nvSpPr>
            <p:spPr>
              <a:xfrm>
                <a:off x="7591225" y="4661481"/>
                <a:ext cx="11549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final </a:t>
                </a:r>
              </a:p>
              <a:p>
                <a:pPr algn="ctr"/>
                <a:r>
                  <a:rPr lang="en-US" altLang="zh-TW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225" y="4661481"/>
                <a:ext cx="1154977" cy="830997"/>
              </a:xfrm>
              <a:prstGeom prst="rect">
                <a:avLst/>
              </a:prstGeom>
              <a:blipFill>
                <a:blip r:embed="rId19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9D6044E-A341-CB44-A850-2B80DFC0A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852401"/>
              </p:ext>
            </p:extLst>
          </p:nvPr>
        </p:nvGraphicFramePr>
        <p:xfrm>
          <a:off x="3749946" y="3936164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22" name="上彎箭號 21">
            <a:extLst>
              <a:ext uri="{FF2B5EF4-FFF2-40B4-BE49-F238E27FC236}">
                <a16:creationId xmlns:a16="http://schemas.microsoft.com/office/drawing/2014/main" id="{E3BD6666-B036-C74E-8BB6-E96796821598}"/>
              </a:ext>
            </a:extLst>
          </p:cNvPr>
          <p:cNvSpPr/>
          <p:nvPr/>
        </p:nvSpPr>
        <p:spPr>
          <a:xfrm rot="5400000">
            <a:off x="4568515" y="3981630"/>
            <a:ext cx="386685" cy="973016"/>
          </a:xfrm>
          <a:prstGeom prst="bentUpArrow">
            <a:avLst>
              <a:gd name="adj1" fmla="val 9734"/>
              <a:gd name="adj2" fmla="val 20166"/>
              <a:gd name="adj3" fmla="val 24435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上彎箭號 27">
            <a:extLst>
              <a:ext uri="{FF2B5EF4-FFF2-40B4-BE49-F238E27FC236}">
                <a16:creationId xmlns:a16="http://schemas.microsoft.com/office/drawing/2014/main" id="{CD3CEBD0-7CD1-A548-A16D-284BE3CA3010}"/>
              </a:ext>
            </a:extLst>
          </p:cNvPr>
          <p:cNvSpPr/>
          <p:nvPr/>
        </p:nvSpPr>
        <p:spPr>
          <a:xfrm flipV="1">
            <a:off x="5236340" y="3432412"/>
            <a:ext cx="1579361" cy="424512"/>
          </a:xfrm>
          <a:prstGeom prst="bentUpArrow">
            <a:avLst>
              <a:gd name="adj1" fmla="val 9387"/>
              <a:gd name="adj2" fmla="val 18100"/>
              <a:gd name="adj3" fmla="val 25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上彎箭號 70">
            <a:extLst>
              <a:ext uri="{FF2B5EF4-FFF2-40B4-BE49-F238E27FC236}">
                <a16:creationId xmlns:a16="http://schemas.microsoft.com/office/drawing/2014/main" id="{7E1E9F87-0182-1A42-9AFD-B19C76CB61CE}"/>
              </a:ext>
            </a:extLst>
          </p:cNvPr>
          <p:cNvSpPr/>
          <p:nvPr/>
        </p:nvSpPr>
        <p:spPr>
          <a:xfrm>
            <a:off x="6176251" y="4232766"/>
            <a:ext cx="639450" cy="329597"/>
          </a:xfrm>
          <a:prstGeom prst="bentUpArrow">
            <a:avLst>
              <a:gd name="adj1" fmla="val 11945"/>
              <a:gd name="adj2" fmla="val 22860"/>
              <a:gd name="adj3" fmla="val 24943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4170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/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Probe </a:t>
                </a:r>
                <a14:m>
                  <m:oMath xmlns:m="http://schemas.openxmlformats.org/officeDocument/2006/math"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zh-TW" sz="1400" dirty="0"/>
              </a:p>
              <a:p>
                <a:pPr algn="ctr"/>
                <a:r>
                  <a:rPr lang="en-US" altLang="zh-TW" sz="1400" dirty="0"/>
                  <a:t>(#379)</a:t>
                </a:r>
                <a:endParaRPr kumimoji="1" lang="en-US" altLang="zh-TW" sz="1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blipFill>
                <a:blip r:embed="rId3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941326" y="2852936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354" y="1511732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405" y="3269851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280062"/>
              </p:ext>
            </p:extLst>
          </p:nvPr>
        </p:nvGraphicFramePr>
        <p:xfrm>
          <a:off x="1537227" y="2217856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65182"/>
              </p:ext>
            </p:extLst>
          </p:nvPr>
        </p:nvGraphicFramePr>
        <p:xfrm>
          <a:off x="1617907" y="2162297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/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Flipped probe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Average the vectors</a:t>
            </a:r>
            <a:endParaRPr lang="en-US" altLang="zh-TW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411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/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Probe </a:t>
                </a:r>
                <a14:m>
                  <m:oMath xmlns:m="http://schemas.openxmlformats.org/officeDocument/2006/math"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zh-TW" sz="1400" dirty="0"/>
              </a:p>
              <a:p>
                <a:pPr algn="ctr"/>
                <a:r>
                  <a:rPr lang="en-US" altLang="zh-TW" sz="1400" dirty="0"/>
                  <a:t>(#379)</a:t>
                </a:r>
                <a:endParaRPr kumimoji="1" lang="en-US" altLang="zh-TW" sz="1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blipFill>
                <a:blip r:embed="rId3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941326" y="2852936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354" y="1511732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405" y="3269851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537227" y="2217856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617907" y="2162297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/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Flipped probe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Average the vectors</a:t>
            </a:r>
            <a:endParaRPr lang="en-US" altLang="zh-TW" i="1" dirty="0">
              <a:latin typeface="Cambria Math" panose="02040503050406030204" pitchFamily="18" charset="0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75CF6B3D-83EA-D84A-952F-A8F4C5C58E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04205" y="3173649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A7705D8-2801-1744-B1C8-DCF6E9F264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9757" y="3841552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C4DCF32-6D67-EC45-BD36-D36F4524E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205" y="4498335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3E7AC7-0BCE-7844-A498-248FDE020E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2123" y="5199634"/>
            <a:ext cx="575263" cy="7141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54BF2E-6C73-5D40-88B1-DEF735E1A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757" y="5938202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96EF3A3C-171B-CD4E-9948-BA5303B997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03860" y="3202238"/>
            <a:ext cx="536358" cy="64981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4284C7A-B2D0-A94F-9308-3709A43D8E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89010" y="3859022"/>
            <a:ext cx="566057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0A8DBAA-157F-334A-B228-F97E40A752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90713" y="4568713"/>
            <a:ext cx="565850" cy="6551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A08EAC2-705B-9549-88BF-2CFEFB7623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99040" y="5246130"/>
            <a:ext cx="545996" cy="65519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42F74A0-2EB5-D34E-8646-364DE480A1B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14613" y="5934725"/>
            <a:ext cx="533400" cy="647700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42911620-656B-AA4D-954F-7DA52A8C697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92602" y="3201538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79B320E-1742-9246-9562-B66EDFA91F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07425" y="3877377"/>
            <a:ext cx="524431" cy="62276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46D11A7-5B1B-A340-8EB0-59B3BC831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723" y="4556425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772FE8B-FF31-2541-8ABB-E4B6F89ED7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0627" y="5275080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92F5810-40BF-0D42-B89B-3260BECE21D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25530" y="5973395"/>
            <a:ext cx="530491" cy="663114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E6E0D6FF-0498-A643-A141-47BFB13B46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82357" y="3197694"/>
            <a:ext cx="536362" cy="65436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D6B5764-E98D-8546-9587-DAE6ABC589F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66891" y="3870685"/>
            <a:ext cx="556590" cy="64389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8BAB4A8-0C3E-0144-9258-D72C35598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947" y="4541232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40DB0CF-EE71-7841-98B5-AF6E60B769F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89221" y="5224071"/>
            <a:ext cx="519638" cy="65519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7B287A7-DE8D-4046-A43F-C33AAE48AC6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60090" y="5932975"/>
            <a:ext cx="558629" cy="679118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1B15500D-4657-CB44-9BB5-859142ABC69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24384" y="3197694"/>
            <a:ext cx="536355" cy="63692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1A1100-BB2C-4043-A7EE-A2664A8853C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15492" y="3891446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985F67C-A512-0F4F-AA6C-AABF1609887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15655" y="4583034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E0E77694-6A98-3648-A372-D76BCFAD872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11149" y="5285500"/>
            <a:ext cx="545084" cy="63988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A016D33-98B8-7843-8CD1-8316AA2B54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24384" y="5952417"/>
            <a:ext cx="557506" cy="6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84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/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Probe </a:t>
                </a:r>
                <a14:m>
                  <m:oMath xmlns:m="http://schemas.openxmlformats.org/officeDocument/2006/math"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zh-TW" sz="1400" dirty="0"/>
              </a:p>
              <a:p>
                <a:pPr algn="ctr"/>
                <a:r>
                  <a:rPr lang="en-US" altLang="zh-TW" sz="1400" dirty="0"/>
                  <a:t>(#379)</a:t>
                </a:r>
                <a:endParaRPr kumimoji="1" lang="en-US" altLang="zh-TW" sz="1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blipFill>
                <a:blip r:embed="rId3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941326" y="2852936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354" y="1511732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405" y="3269851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537227" y="2217856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617907" y="2162297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/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Flipped probe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Average the vectors</a:t>
            </a:r>
            <a:endParaRPr lang="en-US" altLang="zh-TW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356937A-F95C-B941-B968-3CF1DDB7B2A2}"/>
                  </a:ext>
                </a:extLst>
              </p:cNvPr>
              <p:cNvSpPr txBox="1"/>
              <p:nvPr/>
            </p:nvSpPr>
            <p:spPr>
              <a:xfrm>
                <a:off x="218695" y="5345830"/>
                <a:ext cx="2423805" cy="355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356937A-F95C-B941-B968-3CF1DDB7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95" y="5345830"/>
                <a:ext cx="2423805" cy="355867"/>
              </a:xfrm>
              <a:prstGeom prst="rect">
                <a:avLst/>
              </a:prstGeom>
              <a:blipFill>
                <a:blip r:embed="rId1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圖片 33">
            <a:extLst>
              <a:ext uri="{FF2B5EF4-FFF2-40B4-BE49-F238E27FC236}">
                <a16:creationId xmlns:a16="http://schemas.microsoft.com/office/drawing/2014/main" id="{75CF6B3D-83EA-D84A-952F-A8F4C5C58E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04205" y="3173649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A7705D8-2801-1744-B1C8-DCF6E9F264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9757" y="3841552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C4DCF32-6D67-EC45-BD36-D36F4524E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205" y="4498335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3E7AC7-0BCE-7844-A498-248FDE020E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92123" y="5199634"/>
            <a:ext cx="575263" cy="7141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54BF2E-6C73-5D40-88B1-DEF735E1A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757" y="5938202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D3DDBFCE-A897-9342-8231-A2E68BA5B2A9}"/>
              </a:ext>
            </a:extLst>
          </p:cNvPr>
          <p:cNvSpPr txBox="1"/>
          <p:nvPr/>
        </p:nvSpPr>
        <p:spPr>
          <a:xfrm>
            <a:off x="4768887" y="663379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96EF3A3C-171B-CD4E-9948-BA5303B997F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03860" y="3202238"/>
            <a:ext cx="536358" cy="64981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4284C7A-B2D0-A94F-9308-3709A43D8E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89010" y="3859022"/>
            <a:ext cx="566057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0A8DBAA-157F-334A-B228-F97E40A752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90713" y="4568713"/>
            <a:ext cx="565850" cy="6551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A08EAC2-705B-9549-88BF-2CFEFB76230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99040" y="5246130"/>
            <a:ext cx="545996" cy="65519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42F74A0-2EB5-D34E-8646-364DE480A1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14613" y="5934725"/>
            <a:ext cx="533400" cy="64770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30D07A1B-58F0-7B4C-A274-6FA4B10AF639}"/>
              </a:ext>
            </a:extLst>
          </p:cNvPr>
          <p:cNvSpPr txBox="1"/>
          <p:nvPr/>
        </p:nvSpPr>
        <p:spPr>
          <a:xfrm>
            <a:off x="3536269" y="66213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1</a:t>
            </a:r>
            <a:endParaRPr kumimoji="1" lang="zh-TW" altLang="en-US" sz="1400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42911620-656B-AA4D-954F-7DA52A8C697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92602" y="3201538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79B320E-1742-9246-9562-B66EDFA91F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07425" y="3877377"/>
            <a:ext cx="524431" cy="62276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46D11A7-5B1B-A340-8EB0-59B3BC831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723" y="4556425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772FE8B-FF31-2541-8ABB-E4B6F89ED7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0627" y="5275080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92F5810-40BF-0D42-B89B-3260BECE21D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25530" y="5973395"/>
            <a:ext cx="530491" cy="663114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9BB66108-8429-5348-968E-62CE998ACF8C}"/>
              </a:ext>
            </a:extLst>
          </p:cNvPr>
          <p:cNvSpPr txBox="1"/>
          <p:nvPr/>
        </p:nvSpPr>
        <p:spPr>
          <a:xfrm>
            <a:off x="5969958" y="662915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E6E0D6FF-0498-A643-A141-47BFB13B46E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82357" y="3197694"/>
            <a:ext cx="536362" cy="65436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D6B5764-E98D-8546-9587-DAE6ABC589F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66891" y="3870685"/>
            <a:ext cx="556590" cy="64389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8BAB4A8-0C3E-0144-9258-D72C35598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947" y="4541232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40DB0CF-EE71-7841-98B5-AF6E60B769F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89221" y="5224071"/>
            <a:ext cx="519638" cy="65519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7B287A7-DE8D-4046-A43F-C33AAE48AC6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60090" y="5932975"/>
            <a:ext cx="558629" cy="679118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D619AAA2-43AE-B148-B74F-9B19714A24E1}"/>
              </a:ext>
            </a:extLst>
          </p:cNvPr>
          <p:cNvSpPr txBox="1"/>
          <p:nvPr/>
        </p:nvSpPr>
        <p:spPr>
          <a:xfrm>
            <a:off x="6929200" y="662133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1B15500D-4657-CB44-9BB5-859142ABC69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24384" y="3197694"/>
            <a:ext cx="536355" cy="63692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1A1100-BB2C-4043-A7EE-A2664A8853C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15492" y="3891446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985F67C-A512-0F4F-AA6C-AABF1609887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15655" y="4583034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E0E77694-6A98-3648-A372-D76BCFAD872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1149" y="5285500"/>
            <a:ext cx="545084" cy="63988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A016D33-98B8-7843-8CD1-8316AA2B541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924384" y="5952417"/>
            <a:ext cx="557506" cy="653078"/>
          </a:xfrm>
          <a:prstGeom prst="rect">
            <a:avLst/>
          </a:prstGeom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CEC81056-9672-B046-B7A6-06339DBF4979}"/>
              </a:ext>
            </a:extLst>
          </p:cNvPr>
          <p:cNvSpPr txBox="1"/>
          <p:nvPr/>
        </p:nvSpPr>
        <p:spPr>
          <a:xfrm>
            <a:off x="7983753" y="661209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0.6</a:t>
            </a:r>
            <a:endParaRPr kumimoji="1" lang="zh-TW" altLang="en-US" sz="1400" dirty="0"/>
          </a:p>
        </p:txBody>
      </p:sp>
      <p:sp>
        <p:nvSpPr>
          <p:cNvPr id="75" name="弧形向下箭號 74">
            <a:extLst>
              <a:ext uri="{FF2B5EF4-FFF2-40B4-BE49-F238E27FC236}">
                <a16:creationId xmlns:a16="http://schemas.microsoft.com/office/drawing/2014/main" id="{1BBB81BF-3018-0844-818F-B848D640A947}"/>
              </a:ext>
            </a:extLst>
          </p:cNvPr>
          <p:cNvSpPr/>
          <p:nvPr/>
        </p:nvSpPr>
        <p:spPr>
          <a:xfrm flipH="1">
            <a:off x="3678295" y="1255854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弧形向下箭號 75">
            <a:extLst>
              <a:ext uri="{FF2B5EF4-FFF2-40B4-BE49-F238E27FC236}">
                <a16:creationId xmlns:a16="http://schemas.microsoft.com/office/drawing/2014/main" id="{1B101502-458F-AB48-937C-8BBD7DCFEB5D}"/>
              </a:ext>
            </a:extLst>
          </p:cNvPr>
          <p:cNvSpPr/>
          <p:nvPr/>
        </p:nvSpPr>
        <p:spPr>
          <a:xfrm flipH="1">
            <a:off x="4965580" y="1256265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7" name="弧形向下箭號 76">
            <a:extLst>
              <a:ext uri="{FF2B5EF4-FFF2-40B4-BE49-F238E27FC236}">
                <a16:creationId xmlns:a16="http://schemas.microsoft.com/office/drawing/2014/main" id="{3A5D0C96-B7F4-D142-9116-AAFB16478AB3}"/>
              </a:ext>
            </a:extLst>
          </p:cNvPr>
          <p:cNvSpPr/>
          <p:nvPr/>
        </p:nvSpPr>
        <p:spPr>
          <a:xfrm flipH="1">
            <a:off x="7030931" y="1236438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28D32F2-3642-A846-AECD-782778D14602}"/>
                  </a:ext>
                </a:extLst>
              </p:cNvPr>
              <p:cNvSpPr/>
              <p:nvPr/>
            </p:nvSpPr>
            <p:spPr>
              <a:xfrm>
                <a:off x="2691003" y="6546995"/>
                <a:ext cx="402482" cy="322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sz="1400" dirty="0"/>
                  <a:t>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28D32F2-3642-A846-AECD-782778D14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003" y="6546995"/>
                <a:ext cx="402482" cy="32290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55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(with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2341717" y="2024340"/>
            <a:ext cx="1585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(#314)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6746213" y="2021592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4AA760-CACA-4B4A-9095-8C7EA7F87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62" y="1664496"/>
            <a:ext cx="1004670" cy="1193812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41851B84-FF60-BE48-BCF1-9ADF7BCE48BD}"/>
              </a:ext>
            </a:extLst>
          </p:cNvPr>
          <p:cNvSpPr/>
          <p:nvPr/>
        </p:nvSpPr>
        <p:spPr>
          <a:xfrm>
            <a:off x="364919" y="3092675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06489D10-E45F-0547-BFD5-83A8C53C4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01" y="3091613"/>
            <a:ext cx="863434" cy="1048434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179419B-C8EF-7F48-BCC0-398EFB404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35" y="3098088"/>
            <a:ext cx="811708" cy="1040896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9F08AD6E-292E-664F-BCFE-5D5E35932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443" y="3099945"/>
            <a:ext cx="812340" cy="1039039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8D6E9E98-160A-B147-8BEE-F3C2F814A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151" y="3106975"/>
            <a:ext cx="832889" cy="103904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90EAE6B3-ED4A-B545-9096-236815D237BC}"/>
              </a:ext>
            </a:extLst>
          </p:cNvPr>
          <p:cNvSpPr txBox="1"/>
          <p:nvPr/>
        </p:nvSpPr>
        <p:spPr>
          <a:xfrm>
            <a:off x="955611" y="4171497"/>
            <a:ext cx="1910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#020</a:t>
            </a:r>
          </a:p>
          <a:p>
            <a:pPr algn="ctr"/>
            <a:r>
              <a:rPr lang="en-US" altLang="zh-TW" dirty="0"/>
              <a:t>0.187727</a:t>
            </a:r>
            <a:endParaRPr kumimoji="1" lang="zh-TW" altLang="en-US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5EC076EA-F076-6F47-B758-B89AF4B92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881" y="4793002"/>
            <a:ext cx="848291" cy="1064525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66E60498-744D-E44A-BE6D-35F3BAD18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172" y="4793003"/>
            <a:ext cx="811632" cy="106452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E214BCEC-4F55-A24C-9C1F-07425897BD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0804" y="4793003"/>
            <a:ext cx="848292" cy="1064522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E735648-4979-7646-A2AF-77C91EB27F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0687" y="4793002"/>
            <a:ext cx="894011" cy="106452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CC4FF58A-C94F-374B-9701-1067A76DF174}"/>
              </a:ext>
            </a:extLst>
          </p:cNvPr>
          <p:cNvSpPr/>
          <p:nvPr/>
        </p:nvSpPr>
        <p:spPr>
          <a:xfrm>
            <a:off x="316032" y="4779110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EF47100-7925-6B44-A05C-77B3B60D2895}"/>
              </a:ext>
            </a:extLst>
          </p:cNvPr>
          <p:cNvSpPr txBox="1"/>
          <p:nvPr/>
        </p:nvSpPr>
        <p:spPr>
          <a:xfrm>
            <a:off x="1461271" y="589227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#314</a:t>
            </a:r>
          </a:p>
          <a:p>
            <a:pPr algn="ctr"/>
            <a:r>
              <a:rPr kumimoji="1" lang="en-US" altLang="zh-TW" dirty="0"/>
              <a:t>0.189443</a:t>
            </a: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4E5A7CF7-AFE8-EB41-B2E5-9FC47A8F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800500" y="1650534"/>
            <a:ext cx="1004670" cy="119381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DA98C824-8C16-BE49-A913-F97B7DB08E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811" y="3106974"/>
            <a:ext cx="848291" cy="1064525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DCD9F817-2E86-CC4C-95C5-C24290B053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3102" y="3106975"/>
            <a:ext cx="811632" cy="1064524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34AF1E6D-75DB-6548-973F-DD2076C7E6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4734" y="3106975"/>
            <a:ext cx="848292" cy="1064522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5808B235-02E9-1E42-BE02-6DF1F913AB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4617" y="3106974"/>
            <a:ext cx="894011" cy="1064524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12B41832-0A03-0A48-AFE2-200ABFFAA42C}"/>
              </a:ext>
            </a:extLst>
          </p:cNvPr>
          <p:cNvSpPr/>
          <p:nvPr/>
        </p:nvSpPr>
        <p:spPr>
          <a:xfrm>
            <a:off x="4959962" y="3093082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4845963-9BED-C340-A7D2-9E4A8528F4A2}"/>
              </a:ext>
            </a:extLst>
          </p:cNvPr>
          <p:cNvSpPr txBox="1"/>
          <p:nvPr/>
        </p:nvSpPr>
        <p:spPr>
          <a:xfrm>
            <a:off x="6129530" y="41714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#314</a:t>
            </a:r>
          </a:p>
          <a:p>
            <a:pPr algn="ctr"/>
            <a:r>
              <a:rPr lang="en-US" altLang="zh-TW" dirty="0"/>
              <a:t>0.185793</a:t>
            </a:r>
            <a:endParaRPr kumimoji="1"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0FE60A3-6288-2A46-8C45-67F66CD2ED8F}"/>
              </a:ext>
            </a:extLst>
          </p:cNvPr>
          <p:cNvSpPr/>
          <p:nvPr/>
        </p:nvSpPr>
        <p:spPr>
          <a:xfrm>
            <a:off x="5031242" y="4803682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95015CB5-DB07-DA40-8976-DFC623DFB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624" y="4802620"/>
            <a:ext cx="863434" cy="1048434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351F4829-70C0-FE42-AF83-8DAF55B62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058" y="4809095"/>
            <a:ext cx="811708" cy="1040896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20AC2CEA-B050-E84A-8A1C-E51FEDA09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766" y="4810952"/>
            <a:ext cx="812340" cy="1039039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D0961DE6-21E7-D742-B5C5-1780941B5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474" y="4817982"/>
            <a:ext cx="832889" cy="1039040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9249B25B-F79B-F64C-BCE2-635DBB4BA264}"/>
              </a:ext>
            </a:extLst>
          </p:cNvPr>
          <p:cNvSpPr txBox="1"/>
          <p:nvPr/>
        </p:nvSpPr>
        <p:spPr>
          <a:xfrm>
            <a:off x="6285014" y="588251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#020</a:t>
            </a:r>
          </a:p>
          <a:p>
            <a:pPr algn="ctr"/>
            <a:r>
              <a:rPr kumimoji="1" lang="en-US" altLang="zh-TW" dirty="0"/>
              <a:t>0.189322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4DD025-9F04-B446-92D9-DFBBE7BCA93F}"/>
                  </a:ext>
                </a:extLst>
              </p:cNvPr>
              <p:cNvSpPr txBox="1"/>
              <p:nvPr/>
            </p:nvSpPr>
            <p:spPr>
              <a:xfrm>
                <a:off x="878471" y="4208228"/>
                <a:ext cx="4319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dirty="0"/>
                  <a:t>i</a:t>
                </a:r>
                <a:r>
                  <a:rPr kumimoji="1" lang="en-US" altLang="zh-TW" sz="14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4DD025-9F04-B446-92D9-DFBBE7BC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71" y="4208228"/>
                <a:ext cx="43191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向右箭號 68">
            <a:extLst>
              <a:ext uri="{FF2B5EF4-FFF2-40B4-BE49-F238E27FC236}">
                <a16:creationId xmlns:a16="http://schemas.microsoft.com/office/drawing/2014/main" id="{08331D34-81D6-DB46-8CA3-13C160860300}"/>
              </a:ext>
            </a:extLst>
          </p:cNvPr>
          <p:cNvSpPr/>
          <p:nvPr/>
        </p:nvSpPr>
        <p:spPr>
          <a:xfrm rot="5400000">
            <a:off x="3886014" y="5416592"/>
            <a:ext cx="887811" cy="1233107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B11DF7B-A2CB-D142-8825-0CD776B25CB2}"/>
              </a:ext>
            </a:extLst>
          </p:cNvPr>
          <p:cNvSpPr txBox="1"/>
          <p:nvPr/>
        </p:nvSpPr>
        <p:spPr>
          <a:xfrm>
            <a:off x="3793953" y="5599888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After </a:t>
            </a:r>
          </a:p>
          <a:p>
            <a:pPr algn="ctr"/>
            <a:r>
              <a:rPr kumimoji="1" lang="en-US" altLang="zh-TW" dirty="0"/>
              <a:t>re-ranking</a:t>
            </a:r>
            <a:endParaRPr kumimoji="1" lang="zh-TW" altLang="en-US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62B73BB-D6C2-E341-A1B2-0109B7B63BF4}"/>
              </a:ext>
            </a:extLst>
          </p:cNvPr>
          <p:cNvSpPr txBox="1"/>
          <p:nvPr/>
        </p:nvSpPr>
        <p:spPr>
          <a:xfrm>
            <a:off x="3537472" y="6355386"/>
            <a:ext cx="1609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A401"/>
                </a:solidFill>
              </a:rPr>
              <a:t>#</a:t>
            </a:r>
            <a:r>
              <a:rPr lang="en-US" altLang="zh-TW" b="1" dirty="0">
                <a:solidFill>
                  <a:srgbClr val="00A401"/>
                </a:solidFill>
              </a:rPr>
              <a:t>314: 0.187618</a:t>
            </a:r>
          </a:p>
          <a:p>
            <a:r>
              <a:rPr lang="en-US" altLang="zh-TW" dirty="0"/>
              <a:t>#020: 0.188524</a:t>
            </a:r>
          </a:p>
        </p:txBody>
      </p:sp>
    </p:spTree>
    <p:extLst>
      <p:ext uri="{BB962C8B-B14F-4D97-AF65-F5344CB8AC3E}">
        <p14:creationId xmlns:p14="http://schemas.microsoft.com/office/powerpoint/2010/main" val="4276649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examples: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  <a:r>
              <a:rPr lang="zh-TW" altLang="en-US" dirty="0"/>
              <a:t> </a:t>
            </a:r>
            <a:r>
              <a:rPr lang="en-US" altLang="zh-TW" dirty="0"/>
              <a:t>and discussions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BE415F9-CA24-0148-B78E-97A664B3B2DD}"/>
              </a:ext>
            </a:extLst>
          </p:cNvPr>
          <p:cNvGrpSpPr/>
          <p:nvPr/>
        </p:nvGrpSpPr>
        <p:grpSpPr>
          <a:xfrm>
            <a:off x="3923928" y="3645024"/>
            <a:ext cx="2880320" cy="2426703"/>
            <a:chOff x="5796136" y="4681973"/>
            <a:chExt cx="2520280" cy="196581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9729F0F-13EA-DC4D-8123-8670451F8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36" y="4681973"/>
              <a:ext cx="2520280" cy="1965818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40A0E3C-D8CC-2C4B-9FBA-26CEB8C010F8}"/>
                </a:ext>
              </a:extLst>
            </p:cNvPr>
            <p:cNvSpPr/>
            <p:nvPr/>
          </p:nvSpPr>
          <p:spPr>
            <a:xfrm>
              <a:off x="7416000" y="4730400"/>
              <a:ext cx="669600" cy="66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1370940-C7D6-524E-8BBD-A19BC518D8E1}"/>
                </a:ext>
              </a:extLst>
            </p:cNvPr>
            <p:cNvSpPr/>
            <p:nvPr/>
          </p:nvSpPr>
          <p:spPr>
            <a:xfrm>
              <a:off x="7596000" y="4896000"/>
              <a:ext cx="669600" cy="666000"/>
            </a:xfrm>
            <a:prstGeom prst="rect">
              <a:avLst/>
            </a:prstGeom>
            <a:noFill/>
            <a:ln>
              <a:solidFill>
                <a:srgbClr val="00A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F4526C5-B08B-4B4B-9379-AF01F22482BD}"/>
                </a:ext>
              </a:extLst>
            </p:cNvPr>
            <p:cNvSpPr/>
            <p:nvPr/>
          </p:nvSpPr>
          <p:spPr>
            <a:xfrm>
              <a:off x="7416000" y="5765337"/>
              <a:ext cx="669600" cy="66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797FAC2-0F59-E243-80F3-AA08F3772912}"/>
                </a:ext>
              </a:extLst>
            </p:cNvPr>
            <p:cNvSpPr/>
            <p:nvPr/>
          </p:nvSpPr>
          <p:spPr>
            <a:xfrm>
              <a:off x="7596000" y="5930937"/>
              <a:ext cx="669600" cy="666000"/>
            </a:xfrm>
            <a:prstGeom prst="rect">
              <a:avLst/>
            </a:prstGeom>
            <a:noFill/>
            <a:ln>
              <a:solidFill>
                <a:srgbClr val="00A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6C9BABC-8370-FD4E-A4C8-1F814920A37E}"/>
              </a:ext>
            </a:extLst>
          </p:cNvPr>
          <p:cNvGrpSpPr/>
          <p:nvPr/>
        </p:nvGrpSpPr>
        <p:grpSpPr>
          <a:xfrm>
            <a:off x="2915816" y="2571639"/>
            <a:ext cx="3651975" cy="4255920"/>
            <a:chOff x="441532" y="2224950"/>
            <a:chExt cx="3651975" cy="425592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960787" y="6048885"/>
              <a:ext cx="2613464" cy="43198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7C8DD33-9E74-5E4C-A921-94C44E8CE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532" y="2224950"/>
              <a:ext cx="3651975" cy="3651975"/>
            </a:xfrm>
            <a:prstGeom prst="rect">
              <a:avLst/>
            </a:prstGeom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DAF48D8-3EFC-C042-99F8-6D1FB507D460}"/>
              </a:ext>
            </a:extLst>
          </p:cNvPr>
          <p:cNvGrpSpPr/>
          <p:nvPr/>
        </p:nvGrpSpPr>
        <p:grpSpPr>
          <a:xfrm>
            <a:off x="2915815" y="2594042"/>
            <a:ext cx="3651975" cy="4130539"/>
            <a:chOff x="3962554" y="1678786"/>
            <a:chExt cx="3651975" cy="413053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4505555" y="5470771"/>
              <a:ext cx="25493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29B567E-1F0F-AD45-819E-E7F455C1D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554" y="1678786"/>
              <a:ext cx="3651975" cy="3651975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0C1E1299-19A8-764A-8F92-23E6EEB8AADC}"/>
              </a:ext>
            </a:extLst>
          </p:cNvPr>
          <p:cNvGrpSpPr/>
          <p:nvPr/>
        </p:nvGrpSpPr>
        <p:grpSpPr>
          <a:xfrm>
            <a:off x="2915816" y="2579581"/>
            <a:ext cx="3651975" cy="4129479"/>
            <a:chOff x="8052428" y="1006227"/>
            <a:chExt cx="3651975" cy="412947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9324528" y="4797152"/>
              <a:ext cx="135325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295E4F5-EB08-0E40-8020-EF42E0FA5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2428" y="1006227"/>
              <a:ext cx="3651975" cy="3651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3422CCD-07A8-9A4F-9555-BE3D7B205E00}"/>
              </a:ext>
            </a:extLst>
          </p:cNvPr>
          <p:cNvGrpSpPr/>
          <p:nvPr/>
        </p:nvGrpSpPr>
        <p:grpSpPr>
          <a:xfrm>
            <a:off x="471761" y="5155634"/>
            <a:ext cx="6362059" cy="1443565"/>
            <a:chOff x="471761" y="5155634"/>
            <a:chExt cx="6362059" cy="1443565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975F6A86-F0EA-4841-AC2D-A81173FDA11C}"/>
                </a:ext>
              </a:extLst>
            </p:cNvPr>
            <p:cNvGrpSpPr/>
            <p:nvPr/>
          </p:nvGrpSpPr>
          <p:grpSpPr>
            <a:xfrm>
              <a:off x="1330392" y="5156845"/>
              <a:ext cx="720080" cy="1440160"/>
              <a:chOff x="755576" y="5343728"/>
              <a:chExt cx="720080" cy="144016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63C764D3-7A03-8D42-A095-FF338358B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576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55D38EE8-FE27-7743-B79B-08B55A3E6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76" y="6063808"/>
                <a:ext cx="720080" cy="720080"/>
              </a:xfrm>
              <a:prstGeom prst="rect">
                <a:avLst/>
              </a:prstGeom>
            </p:spPr>
          </p:pic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89CB407-81D0-324A-A9B8-15D11489F5A9}"/>
                </a:ext>
              </a:extLst>
            </p:cNvPr>
            <p:cNvGrpSpPr/>
            <p:nvPr/>
          </p:nvGrpSpPr>
          <p:grpSpPr>
            <a:xfrm>
              <a:off x="4672355" y="5155635"/>
              <a:ext cx="718197" cy="1436097"/>
              <a:chOff x="2699791" y="5363627"/>
              <a:chExt cx="718197" cy="1436097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66535767-BF41-1247-BC7E-9D1C51A11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9792" y="5363627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7EF1F926-5B78-C146-94B7-43687A370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9791" y="6081527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60AB77B-21FF-994D-91BA-28BE5E58B0E3}"/>
                </a:ext>
              </a:extLst>
            </p:cNvPr>
            <p:cNvGrpSpPr/>
            <p:nvPr/>
          </p:nvGrpSpPr>
          <p:grpSpPr>
            <a:xfrm>
              <a:off x="2052504" y="5156846"/>
              <a:ext cx="718197" cy="1436097"/>
              <a:chOff x="1477688" y="5343729"/>
              <a:chExt cx="718197" cy="1436097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B30E461C-91A7-3B49-B529-0578EF2D6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7837" y="5343729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BFCE99B-616A-E34A-8428-C80143FC3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7688" y="6061629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4F7B011-F2E9-0849-A056-E39F96CB8B56}"/>
                </a:ext>
              </a:extLst>
            </p:cNvPr>
            <p:cNvGrpSpPr/>
            <p:nvPr/>
          </p:nvGrpSpPr>
          <p:grpSpPr>
            <a:xfrm>
              <a:off x="2770553" y="5156845"/>
              <a:ext cx="720080" cy="1434887"/>
              <a:chOff x="2195737" y="5343728"/>
              <a:chExt cx="720080" cy="1434887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796ABFE5-C5F6-554C-B6C1-151F18DDA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5737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FB0045C-E781-4A40-BB75-26089C3B7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1320" y="6064119"/>
                <a:ext cx="714496" cy="714496"/>
              </a:xfrm>
              <a:prstGeom prst="rect">
                <a:avLst/>
              </a:prstGeom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F5E0B7A-A865-2042-8D7C-112198C5593E}"/>
                </a:ext>
              </a:extLst>
            </p:cNvPr>
            <p:cNvGrpSpPr/>
            <p:nvPr/>
          </p:nvGrpSpPr>
          <p:grpSpPr>
            <a:xfrm>
              <a:off x="5386852" y="5155634"/>
              <a:ext cx="725664" cy="1435801"/>
              <a:chOff x="4155602" y="5341548"/>
              <a:chExt cx="725664" cy="1435801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F5DCA16-F6E0-104E-9011-31856C63F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55602" y="5341548"/>
                <a:ext cx="725664" cy="725664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66ED57A4-06C8-DC45-82FF-CE252211E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9006" y="6062852"/>
                <a:ext cx="714497" cy="714497"/>
              </a:xfrm>
              <a:prstGeom prst="rect">
                <a:avLst/>
              </a:prstGeom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498FB19-0269-E149-94E3-FEA0CEA8B6D0}"/>
                </a:ext>
              </a:extLst>
            </p:cNvPr>
            <p:cNvGrpSpPr/>
            <p:nvPr/>
          </p:nvGrpSpPr>
          <p:grpSpPr>
            <a:xfrm>
              <a:off x="6112516" y="5155634"/>
              <a:ext cx="721304" cy="1443565"/>
              <a:chOff x="4881266" y="5341548"/>
              <a:chExt cx="721304" cy="1443565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C3B81DB-2461-A946-8261-9DBCFD669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1266" y="5341548"/>
                <a:ext cx="721304" cy="721304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8C9FF8F3-852B-464F-8C0F-ED0B3BF85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81266" y="6067212"/>
                <a:ext cx="717901" cy="717901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2142CBE-A209-DE43-B52E-7E85B7A40818}"/>
                </a:ext>
              </a:extLst>
            </p:cNvPr>
            <p:cNvSpPr/>
            <p:nvPr/>
          </p:nvSpPr>
          <p:spPr>
            <a:xfrm>
              <a:off x="471761" y="5593119"/>
              <a:ext cx="85086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j-lt"/>
                </a:rPr>
                <a:t>M</a:t>
              </a:r>
              <a:r>
                <a:rPr lang="en-US" altLang="zh-TW">
                  <a:latin typeface="+mj-lt"/>
                </a:rPr>
                <a:t>atch </a:t>
              </a:r>
              <a:r>
                <a:rPr lang="en-US" altLang="zh-TW" dirty="0">
                  <a:latin typeface="+mj-lt"/>
                </a:rPr>
                <a:t>pairs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1ED1F9E-7F26-C744-959A-76F39CF182BB}"/>
                </a:ext>
              </a:extLst>
            </p:cNvPr>
            <p:cNvSpPr/>
            <p:nvPr/>
          </p:nvSpPr>
          <p:spPr>
            <a:xfrm>
              <a:off x="3492517" y="5593119"/>
              <a:ext cx="11664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Mismatch pairs</a:t>
              </a:r>
              <a:endParaRPr lang="zh-TW" altLang="en-US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C7DE3B8A-BA57-7146-8F6A-EDC8C7A2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" r="6525"/>
          <a:stretch/>
        </p:blipFill>
        <p:spPr>
          <a:xfrm>
            <a:off x="442356" y="1988840"/>
            <a:ext cx="4273660" cy="42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965065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Penalty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965065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Penalty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4783853"/>
            <a:ext cx="8135937" cy="1785236"/>
          </a:xfrm>
        </p:spPr>
        <p:txBody>
          <a:bodyPr/>
          <a:lstStyle/>
          <a:p>
            <a:pPr lvl="1"/>
            <a:r>
              <a:rPr kumimoji="1" lang="en" altLang="zh-TW" dirty="0"/>
              <a:t>Compare two different face detectors on three benchmarks</a:t>
            </a:r>
          </a:p>
          <a:p>
            <a:pPr lvl="1"/>
            <a:r>
              <a:rPr kumimoji="1" lang="en-US" altLang="zh-TW" dirty="0"/>
              <a:t>Evaluate the performance of face verification</a:t>
            </a:r>
          </a:p>
          <a:p>
            <a:pPr lvl="1"/>
            <a:r>
              <a:rPr kumimoji="1" lang="en-US" altLang="zh-TW" dirty="0"/>
              <a:t>Present the re-ranking method and the suitable configuration for face identification on different datasets 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F2CC84-56CE-084D-AF3A-0F90E8AF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313" y="1552711"/>
            <a:ext cx="1759934" cy="139642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47C1B4-E528-F643-B14A-F57B0C9F0A47}"/>
              </a:ext>
            </a:extLst>
          </p:cNvPr>
          <p:cNvSpPr/>
          <p:nvPr/>
        </p:nvSpPr>
        <p:spPr>
          <a:xfrm>
            <a:off x="6012160" y="2218656"/>
            <a:ext cx="2304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88821D-27C9-D642-8B1E-281B00C70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1" r="16095"/>
          <a:stretch/>
        </p:blipFill>
        <p:spPr>
          <a:xfrm>
            <a:off x="468313" y="2949132"/>
            <a:ext cx="1759934" cy="145442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9A636E3-49A4-F543-A840-F2DC7AD8C9C0}"/>
              </a:ext>
            </a:extLst>
          </p:cNvPr>
          <p:cNvSpPr/>
          <p:nvPr/>
        </p:nvSpPr>
        <p:spPr>
          <a:xfrm>
            <a:off x="6084168" y="3396191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 Ying-</a:t>
            </a:r>
            <a:r>
              <a:rPr lang="en-US" altLang="zh-TW" sz="1800" b="1" dirty="0" err="1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jeou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514127C-7E56-2543-9E9C-C673AF180CE5}"/>
              </a:ext>
            </a:extLst>
          </p:cNvPr>
          <p:cNvSpPr/>
          <p:nvPr/>
        </p:nvSpPr>
        <p:spPr>
          <a:xfrm>
            <a:off x="3331041" y="2003034"/>
            <a:ext cx="2320460" cy="1892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Recognition System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297AB9E-6BDC-0B49-A964-7E3D82FBE1E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28247" y="2250922"/>
            <a:ext cx="11027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FA190DC1-9FB7-5441-AF35-AA5E9C160F3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28247" y="3676343"/>
            <a:ext cx="11034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25CF2D17-ACCF-5945-B764-C602645168A0}"/>
              </a:ext>
            </a:extLst>
          </p:cNvPr>
          <p:cNvCxnSpPr>
            <a:cxnSpLocks/>
          </p:cNvCxnSpPr>
          <p:nvPr/>
        </p:nvCxnSpPr>
        <p:spPr>
          <a:xfrm>
            <a:off x="5651501" y="2403322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5D40ADB-0E2A-534C-96EA-F3EAFB1379E5}"/>
              </a:ext>
            </a:extLst>
          </p:cNvPr>
          <p:cNvCxnSpPr>
            <a:cxnSpLocks/>
          </p:cNvCxnSpPr>
          <p:nvPr/>
        </p:nvCxnSpPr>
        <p:spPr>
          <a:xfrm>
            <a:off x="5651501" y="3586200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Alignment and</a:t>
            </a:r>
            <a:r>
              <a:rPr lang="zh-TW" altLang="en-US" dirty="0"/>
              <a:t> </a:t>
            </a:r>
            <a:r>
              <a:rPr lang="en-US" altLang="zh-TW" dirty="0"/>
              <a:t>Average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680B4E-46E3-C245-B592-17370DFF7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 t="5451" r="7585" b="1883"/>
          <a:stretch/>
        </p:blipFill>
        <p:spPr>
          <a:xfrm>
            <a:off x="827584" y="1556792"/>
            <a:ext cx="6840760" cy="516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</a:t>
            </a:r>
            <a:r>
              <a:rPr lang="en-US" altLang="zh-TW" cap="none"/>
              <a:t>Identification (1/3) </a:t>
            </a:r>
            <a:endParaRPr lang="en-US" altLang="zh-TW" cap="none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 face i</a:t>
                </a:r>
                <a:r>
                  <a:rPr lang="en-US" altLang="zh-TW" dirty="0"/>
                  <a:t>dentification</a:t>
                </a:r>
                <a:r>
                  <a:rPr kumimoji="1" lang="en-US" altLang="zh-TW" dirty="0"/>
                  <a:t> on </a:t>
                </a:r>
                <a:r>
                  <a:rPr lang="en-US" altLang="zh-TW" dirty="0"/>
                  <a:t>CASIA-WebFace</a:t>
                </a:r>
              </a:p>
              <a:p>
                <a:pPr lvl="1"/>
                <a:r>
                  <a:rPr kumimoji="1" lang="en-US" altLang="zh-TW" dirty="0"/>
                  <a:t>5-fold </a:t>
                </a:r>
                <a:r>
                  <a:rPr lang="en-US" altLang="zh-TW" dirty="0"/>
                  <a:t>strategy</a:t>
                </a:r>
              </a:p>
              <a:p>
                <a:pPr lvl="1"/>
                <a:r>
                  <a:rPr kumimoji="1" lang="en-US" altLang="zh-TW" dirty="0"/>
                  <a:t>set k=10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TW" dirty="0"/>
                  <a:t>=0.75</a:t>
                </a:r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sz="1400" dirty="0"/>
              </a:p>
              <a:p>
                <a:pPr lvl="1"/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  <a:blipFill>
                <a:blip r:embed="rId3"/>
                <a:stretch>
                  <a:fillRect l="-306" t="-5479" r="-153" b="-589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(1/3)  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4A74F2-6D26-0E4B-88CF-E1D3C7E5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539876"/>
              </p:ext>
            </p:extLst>
          </p:nvPr>
        </p:nvGraphicFramePr>
        <p:xfrm>
          <a:off x="187340" y="2780928"/>
          <a:ext cx="828092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72036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1868707467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556985311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9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9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Mean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84.47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85.84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86.48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84.98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85.26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86.75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86.14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66086D7B-6AF2-B24E-83B3-55777494E970}"/>
              </a:ext>
            </a:extLst>
          </p:cNvPr>
          <p:cNvSpPr txBox="1"/>
          <p:nvPr/>
        </p:nvSpPr>
        <p:spPr>
          <a:xfrm>
            <a:off x="6876256" y="6093296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hlinkClick r:id="rId4" action="ppaction://hlinksldjump"/>
              </a:rPr>
              <a:t>Error images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24765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482445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images, cross-age, 0 to 69 years old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(2/3) 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6E95CE8-DD31-6E4C-BA33-3F5D6053E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/>
          <a:stretch/>
        </p:blipFill>
        <p:spPr>
          <a:xfrm>
            <a:off x="566093" y="4359482"/>
            <a:ext cx="7272039" cy="238263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3" b="2715"/>
          <a:stretch/>
        </p:blipFill>
        <p:spPr>
          <a:xfrm>
            <a:off x="1187624" y="2380712"/>
            <a:ext cx="5832648" cy="19463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F80A87-4508-2049-9E5C-F2D0D654EFE5}"/>
              </a:ext>
            </a:extLst>
          </p:cNvPr>
          <p:cNvSpPr txBox="1"/>
          <p:nvPr/>
        </p:nvSpPr>
        <p:spPr>
          <a:xfrm>
            <a:off x="86634" y="4328255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Image count</a:t>
            </a:r>
            <a:endParaRPr kumimoji="1" lang="zh-TW" altLang="en-US" sz="11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EDBA69-4B2F-C34E-B9D4-2034B7ACA4F6}"/>
              </a:ext>
            </a:extLst>
          </p:cNvPr>
          <p:cNvSpPr txBox="1"/>
          <p:nvPr/>
        </p:nvSpPr>
        <p:spPr>
          <a:xfrm>
            <a:off x="7817877" y="6465113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ID</a:t>
            </a:r>
            <a:endParaRPr kumimoji="1"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 face i</a:t>
                </a:r>
                <a:r>
                  <a:rPr lang="en-US" altLang="zh-TW" dirty="0"/>
                  <a:t>dentification</a:t>
                </a:r>
                <a:r>
                  <a:rPr kumimoji="1" lang="en-US" altLang="zh-TW" dirty="0"/>
                  <a:t> on </a:t>
                </a:r>
                <a:r>
                  <a:rPr lang="en-US" altLang="zh-TW" dirty="0"/>
                  <a:t>FG-NET</a:t>
                </a:r>
              </a:p>
              <a:p>
                <a:pPr lvl="1"/>
                <a:r>
                  <a:rPr kumimoji="1" lang="en-US" altLang="zh-TW" dirty="0"/>
                  <a:t>set k=10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TW" dirty="0"/>
                  <a:t>=0.75</a:t>
                </a:r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marL="0" indent="0">
                  <a:buNone/>
                </a:pPr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sz="1400" dirty="0"/>
              </a:p>
              <a:p>
                <a:pPr lvl="1"/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  <a:blipFill>
                <a:blip r:embed="rId3"/>
                <a:stretch>
                  <a:fillRect l="-306" t="-5479" b="-13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(2/3)  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422448"/>
              </p:ext>
            </p:extLst>
          </p:nvPr>
        </p:nvGraphicFramePr>
        <p:xfrm>
          <a:off x="468313" y="4437112"/>
          <a:ext cx="4393592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942350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2451242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</a:t>
                      </a:r>
                      <a:r>
                        <a:rPr lang="zh-TW" alt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 </a:t>
                      </a:r>
                      <a:r>
                        <a:rPr lang="en-US" altLang="zh-TW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(2013)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 (2015)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 (2017)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 (2016)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87.92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B7D5D3C-8F04-1642-A90B-3A1D228E7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012603"/>
              </p:ext>
            </p:extLst>
          </p:nvPr>
        </p:nvGraphicFramePr>
        <p:xfrm>
          <a:off x="323528" y="2132856"/>
          <a:ext cx="8335288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800200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3557885137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2849691875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9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9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86.62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87.22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83.43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87.32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87.92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84.33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83.63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84.53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809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(Cross-Age Reference Coding for Age-Invariant Face Recognition and Retrieval)</a:t>
            </a:r>
          </a:p>
          <a:p>
            <a:pPr lvl="1"/>
            <a:r>
              <a:rPr lang="en-US" altLang="zh-TW" dirty="0"/>
              <a:t>contains more than 160,000 images of 2,000 celebrities with age ranging from 16 to 62</a:t>
            </a:r>
          </a:p>
          <a:p>
            <a:pPr lvl="1"/>
            <a:r>
              <a:rPr lang="en-US" altLang="zh-TW" dirty="0"/>
              <a:t>face retrieval with three different subsets, 2004-2006, 2007-2009, 2010-2012images taken in 2013 are used as query</a:t>
            </a:r>
          </a:p>
          <a:p>
            <a:pPr lvl="1"/>
            <a:r>
              <a:rPr lang="en-US" altLang="zh-TW" dirty="0"/>
              <a:t>Two measurements: mAP / Precision@1(Rank-1 accuracy)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(3/3)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F1736-CB99-0345-B001-AB3F5AE9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971519"/>
            <a:ext cx="4710985" cy="28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(3/3)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EFA666E-2E52-1E41-ABBB-3C10CAAF1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699830"/>
              </p:ext>
            </p:extLst>
          </p:nvPr>
        </p:nvGraphicFramePr>
        <p:xfrm>
          <a:off x="4355978" y="2217239"/>
          <a:ext cx="4248470" cy="2437970"/>
        </p:xfrm>
        <a:graphic>
          <a:graphicData uri="http://schemas.openxmlformats.org/drawingml/2006/table">
            <a:tbl>
              <a:tblPr firstRow="1" firstCol="1" bandRow="1"/>
              <a:tblGrid>
                <a:gridCol w="1584176">
                  <a:extLst>
                    <a:ext uri="{9D8B030D-6E8A-4147-A177-3AD203B41FA5}">
                      <a16:colId xmlns:a16="http://schemas.microsoft.com/office/drawing/2014/main" val="4291806053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3525291756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54119168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66076469"/>
                    </a:ext>
                  </a:extLst>
                </a:gridCol>
              </a:tblGrid>
              <a:tr h="445961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Methods</a:t>
                      </a:r>
                      <a:r>
                        <a:rPr lang="zh-TW" alt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   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accuracy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8129"/>
                  </a:ext>
                </a:extLst>
              </a:tr>
              <a:tr h="4459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04-06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07-09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10-12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62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78628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LBP (2013)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78.0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80.3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016326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CARC (2014)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88.8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92.2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48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212160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Baseline </a:t>
                      </a:r>
                      <a:endParaRPr lang="zh-TW" sz="16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81.5</a:t>
                      </a:r>
                      <a:endParaRPr lang="zh-TW" sz="16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84.1</a:t>
                      </a:r>
                      <a:endParaRPr lang="zh-TW" sz="16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85.4</a:t>
                      </a:r>
                      <a:endParaRPr lang="zh-TW" sz="16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97984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Baseline + ours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85.7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86.9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863451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4210F2E5-6365-D343-964A-497B296D5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6" y="1749017"/>
            <a:ext cx="4041287" cy="5085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CC7D27A6-30C5-DD4D-B16E-756F0FED26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</p:spPr>
            <p:txBody>
              <a:bodyPr/>
              <a:lstStyle/>
              <a:p>
                <a:r>
                  <a:rPr kumimoji="1" lang="en-US" altLang="zh-TW" dirty="0"/>
                  <a:t>CACD</a:t>
                </a:r>
                <a:endParaRPr lang="en-US" altLang="zh-TW" dirty="0"/>
              </a:p>
              <a:p>
                <a:pPr lvl="1"/>
                <a:r>
                  <a:rPr kumimoji="1" lang="en-US" altLang="zh-TW" dirty="0"/>
                  <a:t>set k=10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TW" dirty="0"/>
                  <a:t>=0.75</a:t>
                </a:r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marL="0" indent="0">
                  <a:buNone/>
                </a:pPr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sz="1400" dirty="0"/>
              </a:p>
              <a:p>
                <a:pPr lvl="1"/>
                <a:endParaRPr kumimoji="1" lang="en-US" altLang="zh-TW" dirty="0"/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CC7D27A6-30C5-DD4D-B16E-756F0FED26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  <a:blipFill>
                <a:blip r:embed="rId4"/>
                <a:stretch>
                  <a:fillRect l="-306" t="-5479" b="-13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29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6A733C2-3421-C048-8865-14CE1121CC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dirty="0"/>
                  <a:t>Evaluate the influence of 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kumimoji="1" lang="zh-TW" altLang="en-US" dirty="0"/>
                  <a:t> </a:t>
                </a:r>
                <a:endParaRPr kumimoji="1" lang="en-US" altLang="zh-TW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Apply </a:t>
                </a:r>
                <a:r>
                  <a:rPr kumimoji="1" lang="en-US" altLang="zh-TW" b="1" dirty="0"/>
                  <a:t>without average </a:t>
                </a:r>
                <a:r>
                  <a:rPr kumimoji="1" lang="en-US" altLang="zh-TW" dirty="0"/>
                  <a:t>configuration and fix the number of nearest neighbors k=10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6A733C2-3421-C048-8865-14CE1121C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13B986-2DC8-0048-92E9-AC6B5AF5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Parameter Analysis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6517D3-3ABA-1A40-8493-B281D5D59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519" y="2649774"/>
            <a:ext cx="4039200" cy="4039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159B822-1FDE-CE42-836D-345160A1F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9" y="2649774"/>
            <a:ext cx="4039200" cy="40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09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kumimoji="1" lang="en-US" altLang="zh-TW" dirty="0"/>
              <a:t>Conclusions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A specific preprocessing is provided to obtain the best performance for face authentication. 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Our proposed re-ranking method is beneficial for enhancing the performance of face identification.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Apply without average setting for intra-class variation datasets while using average strategy for inter-class variation dataset.</a:t>
            </a:r>
          </a:p>
          <a:p>
            <a:pPr>
              <a:lnSpc>
                <a:spcPct val="114000"/>
              </a:lnSpc>
            </a:pPr>
            <a:r>
              <a:rPr kumimoji="1" lang="en-US" altLang="zh-TW" dirty="0"/>
              <a:t>Future Work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Focus on improving the policy of re-ranking.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Develop more efficient models on edge devices.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Conclusions and discussions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4608165"/>
          </a:xfrm>
        </p:spPr>
        <p:txBody>
          <a:bodyPr/>
          <a:lstStyle/>
          <a:p>
            <a:r>
              <a:rPr kumimoji="1" lang="en-US" altLang="zh-TW" dirty="0"/>
              <a:t>Face recognition</a:t>
            </a:r>
          </a:p>
          <a:p>
            <a:pPr lvl="1">
              <a:lnSpc>
                <a:spcPts val="3000"/>
              </a:lnSpc>
            </a:pPr>
            <a:r>
              <a:rPr kumimoji="1" lang="en-US" altLang="zh-TW" b="1" dirty="0"/>
              <a:t>Triplet Loss</a:t>
            </a:r>
            <a:r>
              <a:rPr kumimoji="1" lang="en-US" altLang="zh-TW" dirty="0"/>
              <a:t>: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VGGFace (2015)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Facenet (2015)</a:t>
            </a:r>
          </a:p>
          <a:p>
            <a:pPr lvl="1">
              <a:lnSpc>
                <a:spcPts val="3000"/>
              </a:lnSpc>
            </a:pPr>
            <a:r>
              <a:rPr kumimoji="1" lang="en-US" altLang="zh-TW" b="1" dirty="0"/>
              <a:t>Angular/cosine-margin-based Loss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Large-Margin Softmax Loss : L-softmax loss (2016)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A-softmax loss (2017)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85827E6-B9BB-2641-A74E-693FB5960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" y="4509120"/>
            <a:ext cx="6840760" cy="18181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4481451-66DB-8E43-A837-EAEC0EC43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499" y="4127992"/>
            <a:ext cx="6454080" cy="270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84141E1-C7C4-0B40-A0B6-671DEC77EA4F}"/>
              </a:ext>
            </a:extLst>
          </p:cNvPr>
          <p:cNvSpPr txBox="1">
            <a:spLocks/>
          </p:cNvSpPr>
          <p:nvPr/>
        </p:nvSpPr>
        <p:spPr bwMode="auto">
          <a:xfrm>
            <a:off x="620713" y="11334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en-US" altLang="zh-TW" dirty="0"/>
              <a:t>Backup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32669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F15125A-AB22-904C-818B-F104971E8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965" y="2348880"/>
            <a:ext cx="8622070" cy="2554274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Inception Module</a:t>
            </a:r>
          </a:p>
        </p:txBody>
      </p:sp>
    </p:spTree>
    <p:extLst>
      <p:ext uri="{BB962C8B-B14F-4D97-AF65-F5344CB8AC3E}">
        <p14:creationId xmlns:p14="http://schemas.microsoft.com/office/powerpoint/2010/main" val="756347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NMS (Non-maximum suppression)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0AD243F-B6FA-3E4A-BB66-213A52071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9B523CA5-845A-284D-BC92-F8AC801E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313" y="981075"/>
            <a:ext cx="5955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737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NMS (Non-maximum suppression)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0AD243F-B6FA-3E4A-BB66-213A52071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9B523CA5-845A-284D-BC92-F8AC801E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313" y="981075"/>
            <a:ext cx="5955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89EBFB-6484-6644-A98D-7AC3F74C0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981073"/>
            <a:ext cx="5955488" cy="26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58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NMS (Non-maximum suppression)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0AD243F-B6FA-3E4A-BB66-213A52071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9B523CA5-845A-284D-BC92-F8AC801E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313" y="981075"/>
            <a:ext cx="5955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E4B099-6908-624A-9B79-EE23EEAE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13" y="981075"/>
            <a:ext cx="5949602" cy="26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81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NMS (Non-maximum suppression)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0AD243F-B6FA-3E4A-BB66-213A52071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9B523CA5-845A-284D-BC92-F8AC801E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313" y="981075"/>
            <a:ext cx="5955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E4B099-6908-624A-9B79-EE23EEAE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13" y="981075"/>
            <a:ext cx="5949602" cy="26616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82FBD9F-D5D5-CC40-A07A-5DB5BDFDF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13" y="974897"/>
            <a:ext cx="5955488" cy="26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02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7438436-05EC-4F4E-B3FF-2E275D1A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TW" cap="none" dirty="0"/>
              <a:t>Error images in CASIA-WebFace (with average)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BE1FB26-0EFB-DB4C-B12C-61B1F3164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36720"/>
            <a:ext cx="1296144" cy="1296144"/>
          </a:xfr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05DCBD73-5C77-0345-A5A7-676875C063AA}"/>
              </a:ext>
            </a:extLst>
          </p:cNvPr>
          <p:cNvGrpSpPr>
            <a:grpSpLocks noChangeAspect="1"/>
          </p:cNvGrpSpPr>
          <p:nvPr/>
        </p:nvGrpSpPr>
        <p:grpSpPr>
          <a:xfrm>
            <a:off x="323528" y="3072867"/>
            <a:ext cx="3456384" cy="1152128"/>
            <a:chOff x="2190750" y="2622509"/>
            <a:chExt cx="4762500" cy="158750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EA62FEB-A8DE-1A43-AC49-DB32B6D7F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50" y="2622509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5792464-F51A-BD4A-BC5F-F20288837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5750" y="2622509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94392CD-ABA2-204F-BC7F-13441E9D1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0" y="2622509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7E75023-E2C2-A240-86CE-C5E9ED5A7703}"/>
              </a:ext>
            </a:extLst>
          </p:cNvPr>
          <p:cNvGrpSpPr>
            <a:grpSpLocks noChangeAspect="1"/>
          </p:cNvGrpSpPr>
          <p:nvPr/>
        </p:nvGrpSpPr>
        <p:grpSpPr>
          <a:xfrm>
            <a:off x="301021" y="4920827"/>
            <a:ext cx="3478891" cy="1159630"/>
            <a:chOff x="-131027" y="4365104"/>
            <a:chExt cx="4762500" cy="15875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ADDD29B3-A9D9-D441-8EF6-DAE85B55F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1027" y="4365104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4E254F6-7CFB-5546-87F1-859BA835C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973" y="4365104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9C11F24D-3D31-FB4A-AE0E-87CBEC7FB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473" y="4365104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2F5B82AA-0AC8-E341-B31D-C10A0F02E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27" y="1286461"/>
            <a:ext cx="1296144" cy="1296144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0DDF76C0-16CD-ED4A-B1B2-FFC5ECEEBD4D}"/>
              </a:ext>
            </a:extLst>
          </p:cNvPr>
          <p:cNvGrpSpPr>
            <a:grpSpLocks noChangeAspect="1"/>
          </p:cNvGrpSpPr>
          <p:nvPr/>
        </p:nvGrpSpPr>
        <p:grpSpPr>
          <a:xfrm>
            <a:off x="4733546" y="3090014"/>
            <a:ext cx="3456384" cy="1134981"/>
            <a:chOff x="3778250" y="2635250"/>
            <a:chExt cx="4834452" cy="1587500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CBC47ED7-78B4-E149-8803-C8C691091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50" y="2635250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2D4B7C26-CC39-4948-BF67-F1FA86DD5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5202" y="2635250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4EED5486-4986-3349-BB92-0D3EE468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063" y="2635250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4D1BD95-5A27-4F47-90CA-0E14197A44B2}"/>
              </a:ext>
            </a:extLst>
          </p:cNvPr>
          <p:cNvSpPr txBox="1"/>
          <p:nvPr/>
        </p:nvSpPr>
        <p:spPr>
          <a:xfrm>
            <a:off x="7388327" y="1768488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#0289200</a:t>
            </a:r>
            <a:endParaRPr kumimoji="1"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B6FD65E-6E29-5741-9F4E-43BE05303D60}"/>
              </a:ext>
            </a:extLst>
          </p:cNvPr>
          <p:cNvSpPr txBox="1"/>
          <p:nvPr/>
        </p:nvSpPr>
        <p:spPr>
          <a:xfrm>
            <a:off x="5969013" y="4252665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#3094377</a:t>
            </a:r>
          </a:p>
          <a:p>
            <a:pPr algn="ctr"/>
            <a:r>
              <a:rPr lang="en-US" altLang="zh-TW" dirty="0"/>
              <a:t>0.334627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18ACEB2-9A76-A14B-A498-699A52B3241E}"/>
              </a:ext>
            </a:extLst>
          </p:cNvPr>
          <p:cNvSpPr txBox="1"/>
          <p:nvPr/>
        </p:nvSpPr>
        <p:spPr>
          <a:xfrm>
            <a:off x="5969013" y="6080457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#0289200</a:t>
            </a:r>
          </a:p>
          <a:p>
            <a:pPr algn="ctr"/>
            <a:r>
              <a:rPr lang="en-US" altLang="zh-TW" dirty="0"/>
              <a:t>0.338473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A67E739B-8AC0-BE40-9180-CD17D8C43723}"/>
              </a:ext>
            </a:extLst>
          </p:cNvPr>
          <p:cNvSpPr txBox="1"/>
          <p:nvPr/>
        </p:nvSpPr>
        <p:spPr>
          <a:xfrm>
            <a:off x="236468" y="1815515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#1347153</a:t>
            </a:r>
            <a:endParaRPr kumimoji="1"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411F769-EFEF-6A4A-A718-AB94E17D91A6}"/>
              </a:ext>
            </a:extLst>
          </p:cNvPr>
          <p:cNvSpPr txBox="1"/>
          <p:nvPr/>
        </p:nvSpPr>
        <p:spPr>
          <a:xfrm>
            <a:off x="1432126" y="4252665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#0732497</a:t>
            </a:r>
          </a:p>
          <a:p>
            <a:pPr algn="ctr"/>
            <a:r>
              <a:rPr kumimoji="1" lang="en-US" altLang="zh-TW" dirty="0"/>
              <a:t>0.239156</a:t>
            </a:r>
            <a:endParaRPr kumimoji="1" lang="zh-TW" altLang="en-US" dirty="0"/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BC2CAEA9-2E34-A741-987E-FDF56E2E4750}"/>
              </a:ext>
            </a:extLst>
          </p:cNvPr>
          <p:cNvGrpSpPr>
            <a:grpSpLocks noChangeAspect="1"/>
          </p:cNvGrpSpPr>
          <p:nvPr/>
        </p:nvGrpSpPr>
        <p:grpSpPr>
          <a:xfrm>
            <a:off x="4741000" y="4920827"/>
            <a:ext cx="3348247" cy="1116472"/>
            <a:chOff x="3778250" y="2635250"/>
            <a:chExt cx="4760838" cy="1587500"/>
          </a:xfrm>
        </p:grpSpPr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3894158B-E266-4543-817A-9DC84E5CA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50" y="2635250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574FDD0D-116E-A746-97DE-E01B3577C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588" y="2635250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0541D6C0-8777-2845-91E5-3D526B3D2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5750" y="2635250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981D5B78-34FD-1346-B394-5E0B8786EBB3}"/>
              </a:ext>
            </a:extLst>
          </p:cNvPr>
          <p:cNvSpPr txBox="1"/>
          <p:nvPr/>
        </p:nvSpPr>
        <p:spPr>
          <a:xfrm>
            <a:off x="1492880" y="614198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#0732497</a:t>
            </a:r>
          </a:p>
          <a:p>
            <a:pPr algn="ctr"/>
            <a:r>
              <a:rPr kumimoji="1" lang="en-US" altLang="zh-TW" dirty="0"/>
              <a:t>0.327346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9488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3D3B0AAC-EE6B-1F40-860A-F82769DA2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4608165"/>
          </a:xfrm>
        </p:spPr>
        <p:txBody>
          <a:bodyPr/>
          <a:lstStyle/>
          <a:p>
            <a:r>
              <a:rPr lang="en-US" altLang="zh-TW" dirty="0"/>
              <a:t>Re-ranking for object retrieval</a:t>
            </a:r>
          </a:p>
          <a:p>
            <a:pPr lvl="1"/>
            <a:r>
              <a:rPr lang="en-US" altLang="zh-TW" b="1" dirty="0"/>
              <a:t>Hello neighbor: accurate object retrieval with k-reciprocal nearest neighbors </a:t>
            </a:r>
            <a:r>
              <a:rPr lang="en-US" altLang="zh-TW" dirty="0"/>
              <a:t>(2011)</a:t>
            </a:r>
          </a:p>
          <a:p>
            <a:pPr lvl="2"/>
            <a:r>
              <a:rPr lang="en-US" altLang="zh-TW" dirty="0"/>
              <a:t>K-reciprocal nearest neighbors</a:t>
            </a:r>
          </a:p>
          <a:p>
            <a:pPr lvl="2"/>
            <a:r>
              <a:rPr lang="en-US" altLang="zh-TW" dirty="0"/>
              <a:t>Using different similarity measures for different parts allows for compensation of the “curse of dimensionality”.</a:t>
            </a:r>
          </a:p>
          <a:p>
            <a:pPr lvl="2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F7BD0F-2BA7-254B-8EE5-77D638888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328" y="3645024"/>
            <a:ext cx="5677569" cy="282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C9873C6B-7D33-6B44-A6BC-E951411CC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Error images in FG-NET (without average)</a:t>
            </a:r>
          </a:p>
        </p:txBody>
      </p:sp>
      <p:pic>
        <p:nvPicPr>
          <p:cNvPr id="8" name="圖片 7" descr="一張含有 個人, 室內, 嬰兒 的圖片&#10;&#10;自動產生的描述">
            <a:extLst>
              <a:ext uri="{FF2B5EF4-FFF2-40B4-BE49-F238E27FC236}">
                <a16:creationId xmlns:a16="http://schemas.microsoft.com/office/drawing/2014/main" id="{4F8F7EA6-530D-4F49-B2E6-4B2D0114F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2" t="31499" r="30516" b="19819"/>
          <a:stretch/>
        </p:blipFill>
        <p:spPr>
          <a:xfrm>
            <a:off x="2066012" y="3133267"/>
            <a:ext cx="1270588" cy="1440000"/>
          </a:xfrm>
          <a:prstGeom prst="rect">
            <a:avLst/>
          </a:prstGeom>
        </p:spPr>
      </p:pic>
      <p:pic>
        <p:nvPicPr>
          <p:cNvPr id="11" name="圖片 10" descr="一張含有 個人, 嬰兒, 室內, 傢俱 的圖片&#10;&#10;自動產生的描述">
            <a:extLst>
              <a:ext uri="{FF2B5EF4-FFF2-40B4-BE49-F238E27FC236}">
                <a16:creationId xmlns:a16="http://schemas.microsoft.com/office/drawing/2014/main" id="{D9BCC31D-5151-0F40-B248-63517F376E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1" t="31179" r="26498" b="10005"/>
          <a:stretch/>
        </p:blipFill>
        <p:spPr>
          <a:xfrm>
            <a:off x="2069400" y="1276014"/>
            <a:ext cx="1267200" cy="1440000"/>
          </a:xfrm>
          <a:prstGeom prst="rect">
            <a:avLst/>
          </a:prstGeom>
        </p:spPr>
      </p:pic>
      <p:pic>
        <p:nvPicPr>
          <p:cNvPr id="13" name="圖片 12" descr="一張含有 個人, 牆, 室內, 小 的圖片&#10;&#10;自動產生的描述">
            <a:extLst>
              <a:ext uri="{FF2B5EF4-FFF2-40B4-BE49-F238E27FC236}">
                <a16:creationId xmlns:a16="http://schemas.microsoft.com/office/drawing/2014/main" id="{BC1FD7D0-66B2-E548-BC9F-C922D357D4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2" t="40586" r="26376" b="10896"/>
          <a:stretch/>
        </p:blipFill>
        <p:spPr>
          <a:xfrm>
            <a:off x="1991172" y="4990521"/>
            <a:ext cx="1420265" cy="1440000"/>
          </a:xfrm>
          <a:prstGeom prst="rect">
            <a:avLst/>
          </a:prstGeom>
        </p:spPr>
      </p:pic>
      <p:pic>
        <p:nvPicPr>
          <p:cNvPr id="15" name="圖片 14" descr="一張含有 室內, 個人, 牆, 小 的圖片&#10;&#10;自動產生的描述">
            <a:extLst>
              <a:ext uri="{FF2B5EF4-FFF2-40B4-BE49-F238E27FC236}">
                <a16:creationId xmlns:a16="http://schemas.microsoft.com/office/drawing/2014/main" id="{89FA9608-6EE2-C742-AFF7-124AFC55CB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30596" r="22222" b="23510"/>
          <a:stretch/>
        </p:blipFill>
        <p:spPr>
          <a:xfrm>
            <a:off x="3863932" y="1289239"/>
            <a:ext cx="1344000" cy="1440000"/>
          </a:xfrm>
          <a:prstGeom prst="rect">
            <a:avLst/>
          </a:prstGeom>
        </p:spPr>
      </p:pic>
      <p:pic>
        <p:nvPicPr>
          <p:cNvPr id="17" name="圖片 16" descr="一張含有 相片, 領帶, 個人, 擺姿勢 的圖片&#10;&#10;自動產生的描述">
            <a:extLst>
              <a:ext uri="{FF2B5EF4-FFF2-40B4-BE49-F238E27FC236}">
                <a16:creationId xmlns:a16="http://schemas.microsoft.com/office/drawing/2014/main" id="{F76F8860-772A-D545-81DC-EB4DB2F873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8" t="30971" r="18355" b="12551"/>
          <a:stretch/>
        </p:blipFill>
        <p:spPr>
          <a:xfrm>
            <a:off x="3935929" y="5007742"/>
            <a:ext cx="1200000" cy="1440000"/>
          </a:xfrm>
          <a:prstGeom prst="rect">
            <a:avLst/>
          </a:prstGeom>
        </p:spPr>
      </p:pic>
      <p:pic>
        <p:nvPicPr>
          <p:cNvPr id="19" name="圖片 18" descr="一張含有 個人, 領帶, 服飾, 小男孩 的圖片&#10;&#10;自動產生的描述">
            <a:extLst>
              <a:ext uri="{FF2B5EF4-FFF2-40B4-BE49-F238E27FC236}">
                <a16:creationId xmlns:a16="http://schemas.microsoft.com/office/drawing/2014/main" id="{995B3211-D1BA-B747-AAF6-CDEF2A81B9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3" t="22838" r="14199" b="9257"/>
          <a:stretch/>
        </p:blipFill>
        <p:spPr>
          <a:xfrm>
            <a:off x="3815931" y="3154044"/>
            <a:ext cx="1440000" cy="1440000"/>
          </a:xfrm>
          <a:prstGeom prst="rect">
            <a:avLst/>
          </a:prstGeom>
        </p:spPr>
      </p:pic>
      <p:pic>
        <p:nvPicPr>
          <p:cNvPr id="21" name="圖片 20" descr="一張含有 個人, 牆, 室內, 男人 的圖片&#10;&#10;自動產生的描述">
            <a:extLst>
              <a:ext uri="{FF2B5EF4-FFF2-40B4-BE49-F238E27FC236}">
                <a16:creationId xmlns:a16="http://schemas.microsoft.com/office/drawing/2014/main" id="{E44EB0A8-C10B-794A-BD0B-094DEAA0C29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7" t="31659" r="18921" b="12975"/>
          <a:stretch/>
        </p:blipFill>
        <p:spPr>
          <a:xfrm>
            <a:off x="5569356" y="1276014"/>
            <a:ext cx="1252173" cy="1440000"/>
          </a:xfrm>
          <a:prstGeom prst="rect">
            <a:avLst/>
          </a:prstGeom>
        </p:spPr>
      </p:pic>
      <p:pic>
        <p:nvPicPr>
          <p:cNvPr id="23" name="圖片 2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AB80510B-5E19-3640-A9CE-25CAF67574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7" t="28675" r="16466" b="7136"/>
          <a:stretch/>
        </p:blipFill>
        <p:spPr>
          <a:xfrm>
            <a:off x="5598643" y="3133267"/>
            <a:ext cx="1185360" cy="1440000"/>
          </a:xfrm>
          <a:prstGeom prst="rect">
            <a:avLst/>
          </a:prstGeom>
        </p:spPr>
      </p:pic>
      <p:pic>
        <p:nvPicPr>
          <p:cNvPr id="25" name="圖片 24" descr="一張含有 牆, 個人, 室內, 尋找 的圖片&#10;&#10;自動產生的描述">
            <a:extLst>
              <a:ext uri="{FF2B5EF4-FFF2-40B4-BE49-F238E27FC236}">
                <a16:creationId xmlns:a16="http://schemas.microsoft.com/office/drawing/2014/main" id="{DA667AF2-3EA8-374D-BBBD-33E8E06ED5A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6" t="28350" r="16506" b="8187"/>
          <a:stretch/>
        </p:blipFill>
        <p:spPr>
          <a:xfrm>
            <a:off x="5537389" y="4991530"/>
            <a:ext cx="1284140" cy="14400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22B8F0A7-14E5-3542-A2C9-5551B40820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9" t="37288" r="23636" b="9703"/>
          <a:stretch/>
        </p:blipFill>
        <p:spPr>
          <a:xfrm>
            <a:off x="7132314" y="1257857"/>
            <a:ext cx="1450459" cy="1440000"/>
          </a:xfrm>
          <a:prstGeom prst="rect">
            <a:avLst/>
          </a:prstGeom>
        </p:spPr>
      </p:pic>
      <p:pic>
        <p:nvPicPr>
          <p:cNvPr id="32" name="圖片 31" descr="一張含有 個人, 領帶, 服飾, 小男孩 的圖片&#10;&#10;自動產生的描述">
            <a:extLst>
              <a:ext uri="{FF2B5EF4-FFF2-40B4-BE49-F238E27FC236}">
                <a16:creationId xmlns:a16="http://schemas.microsoft.com/office/drawing/2014/main" id="{9F31AE15-9BD0-6D42-8F26-414FE6BE55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3" t="22838" r="14199" b="9257"/>
          <a:stretch/>
        </p:blipFill>
        <p:spPr>
          <a:xfrm>
            <a:off x="7137543" y="3112585"/>
            <a:ext cx="1440000" cy="1440000"/>
          </a:xfrm>
          <a:prstGeom prst="rect">
            <a:avLst/>
          </a:prstGeom>
        </p:spPr>
      </p:pic>
      <p:pic>
        <p:nvPicPr>
          <p:cNvPr id="34" name="圖片 33" descr="一張含有 個人, 相片, 領帶, 穿著 的圖片&#10;&#10;自動產生的描述">
            <a:extLst>
              <a:ext uri="{FF2B5EF4-FFF2-40B4-BE49-F238E27FC236}">
                <a16:creationId xmlns:a16="http://schemas.microsoft.com/office/drawing/2014/main" id="{C2DBDB80-43F4-3946-BFC7-48D5DC53A8D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5" t="31090" r="23239" b="10520"/>
          <a:stretch/>
        </p:blipFill>
        <p:spPr>
          <a:xfrm>
            <a:off x="7197543" y="4963558"/>
            <a:ext cx="1320000" cy="1440000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CA8EC64-1778-2843-99AE-222E826DE6CD}"/>
              </a:ext>
            </a:extLst>
          </p:cNvPr>
          <p:cNvSpPr txBox="1"/>
          <p:nvPr/>
        </p:nvSpPr>
        <p:spPr>
          <a:xfrm>
            <a:off x="2552065" y="2716014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+mn-lt"/>
              </a:rPr>
              <a:t>0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3D40348-A232-5843-B4BC-75265B5346DF}"/>
              </a:ext>
            </a:extLst>
          </p:cNvPr>
          <p:cNvSpPr txBox="1"/>
          <p:nvPr/>
        </p:nvSpPr>
        <p:spPr>
          <a:xfrm>
            <a:off x="2552065" y="4573267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+mn-lt"/>
              </a:rPr>
              <a:t>0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BFB7E31-9F8F-884E-B0B8-A72CFABBA104}"/>
              </a:ext>
            </a:extLst>
          </p:cNvPr>
          <p:cNvSpPr txBox="1"/>
          <p:nvPr/>
        </p:nvSpPr>
        <p:spPr>
          <a:xfrm>
            <a:off x="2587557" y="6452547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1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F7660E0-6A7E-2041-BDBD-B9211022CCCE}"/>
              </a:ext>
            </a:extLst>
          </p:cNvPr>
          <p:cNvSpPr txBox="1"/>
          <p:nvPr/>
        </p:nvSpPr>
        <p:spPr>
          <a:xfrm>
            <a:off x="4392302" y="2736791"/>
            <a:ext cx="287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2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2D8AA92-9855-9646-9359-5B3D7DE14F32}"/>
              </a:ext>
            </a:extLst>
          </p:cNvPr>
          <p:cNvSpPr txBox="1"/>
          <p:nvPr/>
        </p:nvSpPr>
        <p:spPr>
          <a:xfrm>
            <a:off x="4392301" y="4591519"/>
            <a:ext cx="287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2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CA62E9F-DA8A-884B-BE2D-A0F03C9BAB22}"/>
              </a:ext>
            </a:extLst>
          </p:cNvPr>
          <p:cNvSpPr txBox="1"/>
          <p:nvPr/>
        </p:nvSpPr>
        <p:spPr>
          <a:xfrm>
            <a:off x="4392300" y="6442492"/>
            <a:ext cx="287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latin typeface="+mn-lt"/>
              </a:rPr>
              <a:t>5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312B0F9-AE01-FC4A-A5CA-0D6940C720D0}"/>
              </a:ext>
            </a:extLst>
          </p:cNvPr>
          <p:cNvSpPr txBox="1"/>
          <p:nvPr/>
        </p:nvSpPr>
        <p:spPr>
          <a:xfrm>
            <a:off x="5996398" y="2729239"/>
            <a:ext cx="389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latin typeface="+mn-lt"/>
              </a:rPr>
              <a:t>14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3D823EC-BEB5-364C-9E2C-3500D6FD2E75}"/>
              </a:ext>
            </a:extLst>
          </p:cNvPr>
          <p:cNvSpPr txBox="1"/>
          <p:nvPr/>
        </p:nvSpPr>
        <p:spPr>
          <a:xfrm>
            <a:off x="5996398" y="4570742"/>
            <a:ext cx="389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latin typeface="+mn-lt"/>
              </a:rPr>
              <a:t>15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9D07168A-6298-D845-809B-60D525FA0826}"/>
              </a:ext>
            </a:extLst>
          </p:cNvPr>
          <p:cNvSpPr txBox="1"/>
          <p:nvPr/>
        </p:nvSpPr>
        <p:spPr>
          <a:xfrm>
            <a:off x="5996398" y="6430521"/>
            <a:ext cx="389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latin typeface="+mn-lt"/>
              </a:rPr>
              <a:t>16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177B8267-175D-0745-B462-8736CA6C97BA}"/>
              </a:ext>
            </a:extLst>
          </p:cNvPr>
          <p:cNvSpPr txBox="1"/>
          <p:nvPr/>
        </p:nvSpPr>
        <p:spPr>
          <a:xfrm>
            <a:off x="7713912" y="2697857"/>
            <a:ext cx="287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2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F304727D-6BC6-9540-AFAB-D4E13CC1321A}"/>
              </a:ext>
            </a:extLst>
          </p:cNvPr>
          <p:cNvSpPr txBox="1"/>
          <p:nvPr/>
        </p:nvSpPr>
        <p:spPr>
          <a:xfrm>
            <a:off x="7713911" y="4552585"/>
            <a:ext cx="287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2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43775B2-94A2-334A-B818-5D8931C0A020}"/>
              </a:ext>
            </a:extLst>
          </p:cNvPr>
          <p:cNvSpPr txBox="1"/>
          <p:nvPr/>
        </p:nvSpPr>
        <p:spPr>
          <a:xfrm>
            <a:off x="7713910" y="6403558"/>
            <a:ext cx="287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latin typeface="+mn-lt"/>
              </a:rPr>
              <a:t>5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985FEA9C-9B66-9340-8AC5-D1CB59DC221F}"/>
              </a:ext>
            </a:extLst>
          </p:cNvPr>
          <p:cNvSpPr txBox="1"/>
          <p:nvPr/>
        </p:nvSpPr>
        <p:spPr>
          <a:xfrm>
            <a:off x="205126" y="1839962"/>
            <a:ext cx="1585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zh-TW" sz="2000" dirty="0">
                <a:latin typeface="+mn-lt"/>
              </a:rPr>
              <a:t>Probe Images</a:t>
            </a:r>
            <a:endParaRPr kumimoji="1" lang="zh-TW" altLang="en-US" sz="2000" dirty="0">
              <a:latin typeface="+mn-lt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20DBFA1-DEB9-794F-8893-4CF0B7B2B60F}"/>
              </a:ext>
            </a:extLst>
          </p:cNvPr>
          <p:cNvSpPr txBox="1"/>
          <p:nvPr/>
        </p:nvSpPr>
        <p:spPr>
          <a:xfrm>
            <a:off x="188840" y="3704767"/>
            <a:ext cx="1757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zh-TW" sz="2000" dirty="0">
                <a:latin typeface="+mn-lt"/>
              </a:rPr>
              <a:t>Rank-1 Results</a:t>
            </a:r>
            <a:endParaRPr kumimoji="1" lang="zh-TW" altLang="en-US" sz="2000" dirty="0">
              <a:latin typeface="+mn-lt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F7F8D92-66E0-3947-8F90-EFE9217BB162}"/>
              </a:ext>
            </a:extLst>
          </p:cNvPr>
          <p:cNvSpPr txBox="1"/>
          <p:nvPr/>
        </p:nvSpPr>
        <p:spPr>
          <a:xfrm>
            <a:off x="204613" y="5514281"/>
            <a:ext cx="1588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zh-TW" sz="2000" dirty="0">
                <a:latin typeface="+mn-lt"/>
              </a:rPr>
              <a:t>Ground Truth</a:t>
            </a:r>
            <a:endParaRPr kumimoji="1" lang="zh-TW" alt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52886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(Learning to rank)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4695384" y="3368569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956219" y="253352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914" y="5789401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4457" y="4833498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140" y="2991607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4138347" y="3025216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5466961" y="3024528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069" y="1472737"/>
            <a:ext cx="785447" cy="9692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457" y="1995967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710" y="3870310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190562"/>
              </p:ext>
            </p:extLst>
          </p:nvPr>
        </p:nvGraphicFramePr>
        <p:xfrm>
          <a:off x="2699792" y="1472737"/>
          <a:ext cx="3506424" cy="5374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6606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2552199170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1706370064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3646394294"/>
                    </a:ext>
                  </a:extLst>
                </a:gridCol>
              </a:tblGrid>
              <a:tr h="5039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Cosine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L2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Flipped cosine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Flipped L2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179191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2B56D140-18B3-B34C-A61C-7D6A456D4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202515"/>
              </p:ext>
            </p:extLst>
          </p:nvPr>
        </p:nvGraphicFramePr>
        <p:xfrm>
          <a:off x="6439515" y="1519990"/>
          <a:ext cx="529274" cy="52380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9274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5039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+mn-lt"/>
                        </a:rPr>
                        <a:t>Label</a:t>
                      </a:r>
                      <a:endParaRPr lang="zh-TW" altLang="en-US" sz="105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179191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0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0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pic>
        <p:nvPicPr>
          <p:cNvPr id="34" name="圖片 33">
            <a:extLst>
              <a:ext uri="{FF2B5EF4-FFF2-40B4-BE49-F238E27FC236}">
                <a16:creationId xmlns:a16="http://schemas.microsoft.com/office/drawing/2014/main" id="{E8616608-05E5-A349-905C-627C5F543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71069" y="2704853"/>
            <a:ext cx="785447" cy="969275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B5C79CFD-56E1-D14E-9CBD-54F813575224}"/>
              </a:ext>
            </a:extLst>
          </p:cNvPr>
          <p:cNvSpPr txBox="1"/>
          <p:nvPr/>
        </p:nvSpPr>
        <p:spPr>
          <a:xfrm>
            <a:off x="168837" y="2404156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74DA7A6-0594-8A43-A9B2-326925CA28DA}"/>
              </a:ext>
            </a:extLst>
          </p:cNvPr>
          <p:cNvSpPr txBox="1"/>
          <p:nvPr/>
        </p:nvSpPr>
        <p:spPr>
          <a:xfrm>
            <a:off x="107719" y="3701033"/>
            <a:ext cx="912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Flipped </a:t>
            </a:r>
          </a:p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46209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(Learning to rank)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EDEA8D9-4629-3648-B0FE-C282E5130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5" y="1758441"/>
            <a:ext cx="888426" cy="1110533"/>
          </a:xfrm>
          <a:prstGeom prst="rect">
            <a:avLst/>
          </a:prstGeom>
        </p:spPr>
      </p:pic>
      <p:sp>
        <p:nvSpPr>
          <p:cNvPr id="17" name="圓角矩形 16">
            <a:extLst>
              <a:ext uri="{FF2B5EF4-FFF2-40B4-BE49-F238E27FC236}">
                <a16:creationId xmlns:a16="http://schemas.microsoft.com/office/drawing/2014/main" id="{6577E868-FBCE-B145-9FEA-9BD1D9459546}"/>
              </a:ext>
            </a:extLst>
          </p:cNvPr>
          <p:cNvSpPr/>
          <p:nvPr/>
        </p:nvSpPr>
        <p:spPr>
          <a:xfrm>
            <a:off x="5599934" y="3549704"/>
            <a:ext cx="1263031" cy="557888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L2R model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A009F52B-C72D-C94D-9D65-9AD2B9A88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879553"/>
              </p:ext>
            </p:extLst>
          </p:nvPr>
        </p:nvGraphicFramePr>
        <p:xfrm>
          <a:off x="695015" y="4854855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292843E2-D9F0-8A44-AE8A-7C92F17A1EA7}"/>
              </a:ext>
            </a:extLst>
          </p:cNvPr>
          <p:cNvSpPr txBox="1"/>
          <p:nvPr/>
        </p:nvSpPr>
        <p:spPr>
          <a:xfrm>
            <a:off x="876441" y="2927044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FCA6DC2-D6AB-424C-B68F-2E7E5F1EA25E}"/>
              </a:ext>
            </a:extLst>
          </p:cNvPr>
          <p:cNvSpPr txBox="1"/>
          <p:nvPr/>
        </p:nvSpPr>
        <p:spPr>
          <a:xfrm>
            <a:off x="521863" y="5100839"/>
            <a:ext cx="1315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Cosine </a:t>
            </a:r>
          </a:p>
          <a:p>
            <a:pPr algn="ctr"/>
            <a:r>
              <a:rPr lang="en-US" altLang="zh-TW" sz="1400" dirty="0"/>
              <a:t>distance rank </a:t>
            </a:r>
            <a:endParaRPr kumimoji="1" lang="zh-TW" altLang="en-US" sz="1400" dirty="0"/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FFE7A68-8383-794C-848A-63B99BB3295B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1242086" y="3265598"/>
            <a:ext cx="174" cy="422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FB6CAB3F-4266-5E4B-82B6-DE9C758AE17A}"/>
              </a:ext>
            </a:extLst>
          </p:cNvPr>
          <p:cNvSpPr/>
          <p:nvPr/>
        </p:nvSpPr>
        <p:spPr>
          <a:xfrm>
            <a:off x="521863" y="3688294"/>
            <a:ext cx="1440793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44EBCBD0-2747-E344-A7AD-3D235BC385AB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234485" y="4339904"/>
            <a:ext cx="7775" cy="370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6AE3FFB-2FD6-A84C-93C7-5DA5311B7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890806"/>
              </p:ext>
            </p:extLst>
          </p:nvPr>
        </p:nvGraphicFramePr>
        <p:xfrm>
          <a:off x="3792489" y="3429000"/>
          <a:ext cx="1263030" cy="9580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606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963089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34278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232189"/>
                  </a:ext>
                </a:extLst>
              </a:tr>
            </a:tbl>
          </a:graphicData>
        </a:graphic>
      </p:graphicFrame>
      <p:sp>
        <p:nvSpPr>
          <p:cNvPr id="35" name="文字方塊 34">
            <a:extLst>
              <a:ext uri="{FF2B5EF4-FFF2-40B4-BE49-F238E27FC236}">
                <a16:creationId xmlns:a16="http://schemas.microsoft.com/office/drawing/2014/main" id="{FE9AFE07-B14D-AB45-81E7-DBA4488DD726}"/>
              </a:ext>
            </a:extLst>
          </p:cNvPr>
          <p:cNvSpPr txBox="1"/>
          <p:nvPr/>
        </p:nvSpPr>
        <p:spPr>
          <a:xfrm>
            <a:off x="2252244" y="2001745"/>
            <a:ext cx="201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ctr" hangingPunct="1"/>
            <a:r>
              <a:rPr lang="en-US" altLang="zh-TW" sz="1400" dirty="0"/>
              <a:t>Calculate Features</a:t>
            </a:r>
            <a:endParaRPr lang="zh-TW" altLang="zh-TW" sz="14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3E89B612-9565-324D-A04B-724FFFAA1B21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964751" y="2284950"/>
            <a:ext cx="2459253" cy="1144050"/>
          </a:xfrm>
          <a:prstGeom prst="bentConnector2">
            <a:avLst/>
          </a:prstGeom>
          <a:ln w="38100">
            <a:solidFill>
              <a:srgbClr val="00A4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接點 43">
            <a:extLst>
              <a:ext uri="{FF2B5EF4-FFF2-40B4-BE49-F238E27FC236}">
                <a16:creationId xmlns:a16="http://schemas.microsoft.com/office/drawing/2014/main" id="{79D33EE7-A7E1-DC42-8609-39E4006A96AA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780800" y="3578717"/>
            <a:ext cx="1839596" cy="137240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665D2AA9-986F-834A-AA90-36E04A923570}"/>
              </a:ext>
            </a:extLst>
          </p:cNvPr>
          <p:cNvCxnSpPr>
            <a:cxnSpLocks/>
          </p:cNvCxnSpPr>
          <p:nvPr/>
        </p:nvCxnSpPr>
        <p:spPr>
          <a:xfrm>
            <a:off x="6903322" y="3838713"/>
            <a:ext cx="504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96D8262A-FB02-F644-8194-81986325D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06050"/>
              </p:ext>
            </p:extLst>
          </p:nvPr>
        </p:nvGraphicFramePr>
        <p:xfrm>
          <a:off x="7411052" y="3770645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50" name="文字方塊 49">
            <a:extLst>
              <a:ext uri="{FF2B5EF4-FFF2-40B4-BE49-F238E27FC236}">
                <a16:creationId xmlns:a16="http://schemas.microsoft.com/office/drawing/2014/main" id="{BF2478D8-F509-F24E-A7CE-9D9F7410113D}"/>
              </a:ext>
            </a:extLst>
          </p:cNvPr>
          <p:cNvSpPr txBox="1"/>
          <p:nvPr/>
        </p:nvSpPr>
        <p:spPr>
          <a:xfrm>
            <a:off x="7271785" y="3428834"/>
            <a:ext cx="1315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New rank</a:t>
            </a:r>
            <a:endParaRPr kumimoji="1" lang="zh-TW" altLang="en-US" sz="1400" dirty="0"/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FBE032C-DC30-944B-9117-8C5A40CEC96C}"/>
              </a:ext>
            </a:extLst>
          </p:cNvPr>
          <p:cNvCxnSpPr>
            <a:cxnSpLocks/>
          </p:cNvCxnSpPr>
          <p:nvPr/>
        </p:nvCxnSpPr>
        <p:spPr>
          <a:xfrm>
            <a:off x="5095876" y="3838713"/>
            <a:ext cx="504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950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4A74F2-6D26-0E4B-88CF-E1D3C7E5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365152"/>
              </p:ext>
            </p:extLst>
          </p:nvPr>
        </p:nvGraphicFramePr>
        <p:xfrm>
          <a:off x="187340" y="2239228"/>
          <a:ext cx="8280922" cy="2534307"/>
        </p:xfrm>
        <a:graphic>
          <a:graphicData uri="http://schemas.openxmlformats.org/drawingml/2006/table">
            <a:tbl>
              <a:tblPr firstRow="1" firstCol="1" bandRow="1"/>
              <a:tblGrid>
                <a:gridCol w="1936388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660469234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 proposed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Mean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84.47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85.84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86.48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84.98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86.75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86.14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Learning to rank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83.89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059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09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1877210" y="175779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hlinkClick r:id="rId3" action="ppaction://hlinksldjump"/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hlinkClick r:id="rId4" action="ppaction://hlinksldjump"/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hlinkClick r:id="rId7" action="ppaction://hlinksldjump"/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020192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hlinkClick r:id="rId8" action="ppaction://hlinksldjump"/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416846"/>
            <a:ext cx="15095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58" y="1459391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hlinkClick r:id="rId9" action="ppaction://hlinksldjump"/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r>
              <a:rPr kumimoji="1" lang="zh-TW" altLang="en-US" dirty="0"/>
              <a:t> </a:t>
            </a:r>
            <a:r>
              <a:rPr kumimoji="1" lang="en-US" altLang="zh-TW" dirty="0"/>
              <a:t>(2016)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/>
              <a:t>Faceboxes: A CPU real-time face detector with high accuracy (2017)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169873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  <p:sp>
        <p:nvSpPr>
          <p:cNvPr id="6" name="文字方塊 5">
            <a:hlinkClick r:id="rId4" action="ppaction://hlinksldjump"/>
            <a:extLst>
              <a:ext uri="{FF2B5EF4-FFF2-40B4-BE49-F238E27FC236}">
                <a16:creationId xmlns:a16="http://schemas.microsoft.com/office/drawing/2014/main" id="{FBB8DCFB-431A-FF40-B6FD-A790E488BAC9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78269A-F32C-8549-AFBC-597C753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Alignment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550B960-B17D-FB4A-8B36-264A5E9F3C9C}"/>
              </a:ext>
            </a:extLst>
          </p:cNvPr>
          <p:cNvGrpSpPr>
            <a:grpSpLocks noChangeAspect="1"/>
          </p:cNvGrpSpPr>
          <p:nvPr/>
        </p:nvGrpSpPr>
        <p:grpSpPr>
          <a:xfrm>
            <a:off x="300616" y="3429000"/>
            <a:ext cx="8280920" cy="2125427"/>
            <a:chOff x="232088" y="1628796"/>
            <a:chExt cx="10660975" cy="2736305"/>
          </a:xfrm>
        </p:grpSpPr>
        <p:pic>
          <p:nvPicPr>
            <p:cNvPr id="41" name="圖片 40" descr="一張含有 個人, 男人, 套裝, 服飾 的圖片&#10;&#10;自動產生的描述">
              <a:extLst>
                <a:ext uri="{FF2B5EF4-FFF2-40B4-BE49-F238E27FC236}">
                  <a16:creationId xmlns:a16="http://schemas.microsoft.com/office/drawing/2014/main" id="{A7944B7C-BCAA-F24E-8543-0511800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6" t="20000" r="51575" b="34400"/>
            <a:stretch/>
          </p:blipFill>
          <p:spPr>
            <a:xfrm>
              <a:off x="232088" y="1628796"/>
              <a:ext cx="2304256" cy="273630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0A34F84-86D7-1748-BFA5-4A330584D6C6}"/>
                </a:ext>
              </a:extLst>
            </p:cNvPr>
            <p:cNvGrpSpPr/>
            <p:nvPr/>
          </p:nvGrpSpPr>
          <p:grpSpPr>
            <a:xfrm>
              <a:off x="2536344" y="1628797"/>
              <a:ext cx="8356719" cy="2736304"/>
              <a:chOff x="2536344" y="1628797"/>
              <a:chExt cx="8356719" cy="2736304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5668C2E-8B8B-9F41-8133-4947A5B11B28}"/>
                  </a:ext>
                </a:extLst>
              </p:cNvPr>
              <p:cNvGrpSpPr/>
              <p:nvPr/>
            </p:nvGrpSpPr>
            <p:grpSpPr>
              <a:xfrm>
                <a:off x="2536344" y="1628797"/>
                <a:ext cx="6140113" cy="2736304"/>
                <a:chOff x="2536344" y="1628797"/>
                <a:chExt cx="6140113" cy="2736304"/>
              </a:xfrm>
            </p:grpSpPr>
            <p:cxnSp>
              <p:nvCxnSpPr>
                <p:cNvPr id="22" name="直線箭頭接點 21">
                  <a:extLst>
                    <a:ext uri="{FF2B5EF4-FFF2-40B4-BE49-F238E27FC236}">
                      <a16:creationId xmlns:a16="http://schemas.microsoft.com/office/drawing/2014/main" id="{CC0F5E98-1117-1A4D-950F-6565B95482C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>
                  <a:off x="2536344" y="2996948"/>
                  <a:ext cx="511899" cy="2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箭頭接點 22">
                  <a:extLst>
                    <a:ext uri="{FF2B5EF4-FFF2-40B4-BE49-F238E27FC236}">
                      <a16:creationId xmlns:a16="http://schemas.microsoft.com/office/drawing/2014/main" id="{A9D68064-FDEF-C543-9CD8-4F2D39D127BA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5353370" y="2996949"/>
                  <a:ext cx="509851" cy="1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箭頭接點 25">
                  <a:extLst>
                    <a:ext uri="{FF2B5EF4-FFF2-40B4-BE49-F238E27FC236}">
                      <a16:creationId xmlns:a16="http://schemas.microsoft.com/office/drawing/2014/main" id="{FA8D62EC-C027-7045-BAF9-E67D4CF301C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8167477" y="2996949"/>
                  <a:ext cx="508980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圖片 31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0344C33C-0CF7-7640-A9A8-B726CA4B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60" t="19901" r="51640" b="34499"/>
                <a:stretch/>
              </p:blipFill>
              <p:spPr>
                <a:xfrm>
                  <a:off x="3049114" y="1628798"/>
                  <a:ext cx="2304256" cy="2736303"/>
                </a:xfrm>
                <a:prstGeom prst="rect">
                  <a:avLst/>
                </a:prstGeom>
              </p:spPr>
            </p:pic>
            <p:pic>
              <p:nvPicPr>
                <p:cNvPr id="33" name="圖片 32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A2AC70F8-6057-B04F-85B2-C962BDB25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26" t="20000" r="51575" b="34400"/>
                <a:stretch/>
              </p:blipFill>
              <p:spPr>
                <a:xfrm>
                  <a:off x="5863221" y="1628797"/>
                  <a:ext cx="2304256" cy="2736303"/>
                </a:xfrm>
                <a:prstGeom prst="rect">
                  <a:avLst/>
                </a:prstGeom>
              </p:spPr>
            </p:pic>
          </p:grpSp>
          <p:pic>
            <p:nvPicPr>
              <p:cNvPr id="42" name="圖片 41" descr="一張含有 個人, 男人, 領帶, 室內 的圖片&#10;&#10;自動產生的描述">
                <a:extLst>
                  <a:ext uri="{FF2B5EF4-FFF2-40B4-BE49-F238E27FC236}">
                    <a16:creationId xmlns:a16="http://schemas.microsoft.com/office/drawing/2014/main" id="{21139CD0-2070-3B42-A6AE-38EE2F12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93"/>
              <a:stretch/>
            </p:blipFill>
            <p:spPr>
              <a:xfrm>
                <a:off x="8676457" y="1628797"/>
                <a:ext cx="2216606" cy="2736302"/>
              </a:xfrm>
              <a:prstGeom prst="rect">
                <a:avLst/>
              </a:prstGeom>
            </p:spPr>
          </p:pic>
        </p:grp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33C7F33-E0D5-A54E-B6B4-2BCB4AD2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943859"/>
          </a:xfrm>
        </p:spPr>
        <p:txBody>
          <a:bodyPr/>
          <a:lstStyle/>
          <a:p>
            <a:r>
              <a:rPr kumimoji="1" lang="en-US" altLang="zh-TW" dirty="0"/>
              <a:t>Dlib</a:t>
            </a:r>
          </a:p>
          <a:p>
            <a:pPr lvl="1"/>
            <a:r>
              <a:rPr lang="en-US" altLang="zh-TW" dirty="0">
                <a:hlinkClick r:id="rId7"/>
              </a:rPr>
              <a:t>V Kazemi, “</a:t>
            </a:r>
            <a:r>
              <a:rPr kumimoji="1" lang="en-US" altLang="zh-TW" dirty="0">
                <a:hlinkClick r:id="rId7"/>
              </a:rPr>
              <a:t>One millisecond face alignment with an ensemble of regression trees.”</a:t>
            </a:r>
            <a:r>
              <a:rPr kumimoji="1" lang="en-US" altLang="zh-TW" dirty="0"/>
              <a:t> (2014)</a:t>
            </a:r>
          </a:p>
          <a:p>
            <a:pPr lvl="1"/>
            <a:r>
              <a:rPr kumimoji="1" lang="en-US" altLang="zh-TW" dirty="0"/>
              <a:t>2D alignment to get the canonical view of a face</a:t>
            </a:r>
            <a:endParaRPr kumimoji="1" lang="zh-TW" altLang="en-US" dirty="0"/>
          </a:p>
        </p:txBody>
      </p:sp>
      <p:sp>
        <p:nvSpPr>
          <p:cNvPr id="14" name="文字方塊 13">
            <a:hlinkClick r:id="rId8" action="ppaction://hlinksldjump"/>
            <a:extLst>
              <a:ext uri="{FF2B5EF4-FFF2-40B4-BE49-F238E27FC236}">
                <a16:creationId xmlns:a16="http://schemas.microsoft.com/office/drawing/2014/main" id="{E4EFCAAE-20C2-0443-B0F1-230793575D00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6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119296</TotalTime>
  <Words>3665</Words>
  <Application>Microsoft Macintosh PowerPoint</Application>
  <PresentationFormat>如螢幕大小 (4:3)</PresentationFormat>
  <Paragraphs>908</Paragraphs>
  <Slides>56</Slides>
  <Notes>54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6" baseType="lpstr">
      <vt:lpstr>Microsoft JhengHei</vt:lpstr>
      <vt:lpstr>新細明體</vt:lpstr>
      <vt:lpstr>標楷體</vt:lpstr>
      <vt:lpstr>Arial</vt:lpstr>
      <vt:lpstr>Calibri</vt:lpstr>
      <vt:lpstr>Cambria Math</vt:lpstr>
      <vt:lpstr>Times New Roman</vt:lpstr>
      <vt:lpstr>Wingdings</vt:lpstr>
      <vt:lpstr>Wingdings 2</vt:lpstr>
      <vt:lpstr>壁窗</vt:lpstr>
      <vt:lpstr>Improving ResNet-based Feature Extractor for Face Recognition via Re-ranking and Approximate Nearest Neighbor Search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 of Face Alignment</vt:lpstr>
      <vt:lpstr>Method of Face Feature Extractor</vt:lpstr>
      <vt:lpstr>Method of Approximate Nearest Neighbor </vt:lpstr>
      <vt:lpstr>Method of Re-ranking</vt:lpstr>
      <vt:lpstr>Method of Re-ranking</vt:lpstr>
      <vt:lpstr>Method of Re-ranking</vt:lpstr>
      <vt:lpstr>Method of Re-ranking</vt:lpstr>
      <vt:lpstr>Method of Re-ranking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(1/3) </vt:lpstr>
      <vt:lpstr>Experiments of Face Identification (1/3)  </vt:lpstr>
      <vt:lpstr>Experiments of Face Identification (2/3)  </vt:lpstr>
      <vt:lpstr>Experiments of Face Identification (2/3)  </vt:lpstr>
      <vt:lpstr>Experiments of Face Identification (3/3)  </vt:lpstr>
      <vt:lpstr>Experiments of Face Identification (3/3)  </vt:lpstr>
      <vt:lpstr>Parameter Analysis</vt:lpstr>
      <vt:lpstr>Conclusions and discussions</vt:lpstr>
      <vt:lpstr>PowerPoint 簡報</vt:lpstr>
      <vt:lpstr>PowerPoint 簡報</vt:lpstr>
      <vt:lpstr>Experiments of face verification (cont.)</vt:lpstr>
      <vt:lpstr>Experiments of Face Identification  </vt:lpstr>
      <vt:lpstr>Inception Module</vt:lpstr>
      <vt:lpstr>NMS (Non-maximum suppression)</vt:lpstr>
      <vt:lpstr>NMS (Non-maximum suppression)</vt:lpstr>
      <vt:lpstr>NMS (Non-maximum suppression)</vt:lpstr>
      <vt:lpstr>NMS (Non-maximum suppression)</vt:lpstr>
      <vt:lpstr>Error images in CASIA-WebFace (with average)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Error images in FG-NET (without average)</vt:lpstr>
      <vt:lpstr>Method of Re-ranking</vt:lpstr>
      <vt:lpstr>Method of Re-ranking</vt:lpstr>
      <vt:lpstr>Experiments of Face Identification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5151</cp:revision>
  <dcterms:created xsi:type="dcterms:W3CDTF">2008-11-09T17:03:56Z</dcterms:created>
  <dcterms:modified xsi:type="dcterms:W3CDTF">2019-08-06T09:01:14Z</dcterms:modified>
</cp:coreProperties>
</file>